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62"/>
  </p:notesMasterIdLst>
  <p:sldIdLst>
    <p:sldId id="264" r:id="rId2"/>
    <p:sldId id="389" r:id="rId3"/>
    <p:sldId id="297" r:id="rId4"/>
    <p:sldId id="390" r:id="rId5"/>
    <p:sldId id="365" r:id="rId6"/>
    <p:sldId id="400" r:id="rId7"/>
    <p:sldId id="366" r:id="rId8"/>
    <p:sldId id="367" r:id="rId9"/>
    <p:sldId id="338" r:id="rId10"/>
    <p:sldId id="339" r:id="rId11"/>
    <p:sldId id="368" r:id="rId12"/>
    <p:sldId id="330" r:id="rId13"/>
    <p:sldId id="369" r:id="rId14"/>
    <p:sldId id="331" r:id="rId15"/>
    <p:sldId id="335" r:id="rId16"/>
    <p:sldId id="332" r:id="rId17"/>
    <p:sldId id="370" r:id="rId18"/>
    <p:sldId id="333" r:id="rId19"/>
    <p:sldId id="334" r:id="rId20"/>
    <p:sldId id="336" r:id="rId21"/>
    <p:sldId id="397" r:id="rId22"/>
    <p:sldId id="337" r:id="rId23"/>
    <p:sldId id="398" r:id="rId24"/>
    <p:sldId id="345" r:id="rId25"/>
    <p:sldId id="346" r:id="rId26"/>
    <p:sldId id="371" r:id="rId27"/>
    <p:sldId id="391" r:id="rId28"/>
    <p:sldId id="392" r:id="rId29"/>
    <p:sldId id="393" r:id="rId30"/>
    <p:sldId id="394" r:id="rId31"/>
    <p:sldId id="395" r:id="rId32"/>
    <p:sldId id="396" r:id="rId33"/>
    <p:sldId id="384" r:id="rId34"/>
    <p:sldId id="374" r:id="rId35"/>
    <p:sldId id="375" r:id="rId36"/>
    <p:sldId id="376" r:id="rId37"/>
    <p:sldId id="377" r:id="rId38"/>
    <p:sldId id="379" r:id="rId39"/>
    <p:sldId id="387" r:id="rId40"/>
    <p:sldId id="388" r:id="rId41"/>
    <p:sldId id="341" r:id="rId42"/>
    <p:sldId id="386" r:id="rId43"/>
    <p:sldId id="342" r:id="rId44"/>
    <p:sldId id="343" r:id="rId45"/>
    <p:sldId id="353" r:id="rId46"/>
    <p:sldId id="399" r:id="rId47"/>
    <p:sldId id="354" r:id="rId48"/>
    <p:sldId id="355" r:id="rId49"/>
    <p:sldId id="356" r:id="rId50"/>
    <p:sldId id="357" r:id="rId51"/>
    <p:sldId id="358" r:id="rId52"/>
    <p:sldId id="360" r:id="rId53"/>
    <p:sldId id="361" r:id="rId54"/>
    <p:sldId id="381" r:id="rId55"/>
    <p:sldId id="382" r:id="rId56"/>
    <p:sldId id="383" r:id="rId57"/>
    <p:sldId id="363" r:id="rId58"/>
    <p:sldId id="364" r:id="rId59"/>
    <p:sldId id="329" r:id="rId60"/>
    <p:sldId id="380"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6B75B-9785-4795-B99C-F1FC9E47A5B9}" v="144" dt="2020-10-27T11:45:52.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8AD3A-C730-4278-987E-814284548C22}"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en-US"/>
        </a:p>
      </dgm:t>
    </dgm:pt>
    <dgm:pt modelId="{BD7AB97D-89A3-452D-ACF6-FA1AE6BDF7ED}">
      <dgm:prSet/>
      <dgm:spPr/>
      <dgm:t>
        <a:bodyPr/>
        <a:lstStyle/>
        <a:p>
          <a:r>
            <a:rPr lang="en-US" dirty="0"/>
            <a:t>Be</a:t>
          </a:r>
        </a:p>
      </dgm:t>
    </dgm:pt>
    <dgm:pt modelId="{44B366B7-F05C-4558-A6FC-B35D3E26A073}" type="parTrans" cxnId="{38BCC967-C7DC-4452-B320-9A6DF1AF5298}">
      <dgm:prSet/>
      <dgm:spPr/>
      <dgm:t>
        <a:bodyPr/>
        <a:lstStyle/>
        <a:p>
          <a:endParaRPr lang="en-US"/>
        </a:p>
      </dgm:t>
    </dgm:pt>
    <dgm:pt modelId="{420FEF1D-3C9E-47F3-B746-84D0BDB4CF96}" type="sibTrans" cxnId="{38BCC967-C7DC-4452-B320-9A6DF1AF5298}">
      <dgm:prSet/>
      <dgm:spPr/>
      <dgm:t>
        <a:bodyPr/>
        <a:lstStyle/>
        <a:p>
          <a:endParaRPr lang="en-US"/>
        </a:p>
      </dgm:t>
    </dgm:pt>
    <dgm:pt modelId="{E1FDDE6F-89F7-4CE6-9242-FC4669999AE4}">
      <dgm:prSet/>
      <dgm:spPr/>
      <dgm:t>
        <a:bodyPr/>
        <a:lstStyle/>
        <a:p>
          <a:r>
            <a:rPr lang="en-US" dirty="0"/>
            <a:t>Be present</a:t>
          </a:r>
        </a:p>
      </dgm:t>
    </dgm:pt>
    <dgm:pt modelId="{5686DDE4-F673-4CD4-8EEA-F3D8199C26A3}" type="parTrans" cxnId="{E57354A0-D4DA-43BB-9059-CCA703CC1A6E}">
      <dgm:prSet/>
      <dgm:spPr/>
      <dgm:t>
        <a:bodyPr/>
        <a:lstStyle/>
        <a:p>
          <a:endParaRPr lang="en-US"/>
        </a:p>
      </dgm:t>
    </dgm:pt>
    <dgm:pt modelId="{3C82D440-762E-408E-A877-3A2E0C6F4977}" type="sibTrans" cxnId="{E57354A0-D4DA-43BB-9059-CCA703CC1A6E}">
      <dgm:prSet/>
      <dgm:spPr/>
      <dgm:t>
        <a:bodyPr/>
        <a:lstStyle/>
        <a:p>
          <a:endParaRPr lang="en-US"/>
        </a:p>
      </dgm:t>
    </dgm:pt>
    <dgm:pt modelId="{C3598C17-B421-4167-9AF4-C7A505DFB93A}">
      <dgm:prSet/>
      <dgm:spPr/>
      <dgm:t>
        <a:bodyPr/>
        <a:lstStyle/>
        <a:p>
          <a:r>
            <a:rPr lang="en-US" dirty="0"/>
            <a:t>Be</a:t>
          </a:r>
        </a:p>
      </dgm:t>
    </dgm:pt>
    <dgm:pt modelId="{4982BEDE-FC69-4D2C-BA7C-756A16A5C2AD}" type="parTrans" cxnId="{66FDDA87-A43B-425A-A10D-24067F3DC1C4}">
      <dgm:prSet/>
      <dgm:spPr/>
      <dgm:t>
        <a:bodyPr/>
        <a:lstStyle/>
        <a:p>
          <a:endParaRPr lang="en-US"/>
        </a:p>
      </dgm:t>
    </dgm:pt>
    <dgm:pt modelId="{26CE71D7-E958-4433-9C8C-EB87DD13D703}" type="sibTrans" cxnId="{66FDDA87-A43B-425A-A10D-24067F3DC1C4}">
      <dgm:prSet/>
      <dgm:spPr/>
      <dgm:t>
        <a:bodyPr/>
        <a:lstStyle/>
        <a:p>
          <a:endParaRPr lang="en-US"/>
        </a:p>
      </dgm:t>
    </dgm:pt>
    <dgm:pt modelId="{72C12165-89B3-4066-AFC3-BA7BB57AFC0B}">
      <dgm:prSet/>
      <dgm:spPr/>
      <dgm:t>
        <a:bodyPr/>
        <a:lstStyle/>
        <a:p>
          <a:r>
            <a:rPr lang="en-US" dirty="0"/>
            <a:t>Be Engaged</a:t>
          </a:r>
        </a:p>
      </dgm:t>
    </dgm:pt>
    <dgm:pt modelId="{E01FC4A6-036A-4B00-AA3E-1294FADAB0D3}" type="parTrans" cxnId="{555074A6-C3E8-487A-B981-577443F95630}">
      <dgm:prSet/>
      <dgm:spPr/>
      <dgm:t>
        <a:bodyPr/>
        <a:lstStyle/>
        <a:p>
          <a:endParaRPr lang="en-US"/>
        </a:p>
      </dgm:t>
    </dgm:pt>
    <dgm:pt modelId="{BC667722-C60A-48AC-A7BA-A02E0DA3B134}" type="sibTrans" cxnId="{555074A6-C3E8-487A-B981-577443F95630}">
      <dgm:prSet/>
      <dgm:spPr/>
      <dgm:t>
        <a:bodyPr/>
        <a:lstStyle/>
        <a:p>
          <a:endParaRPr lang="en-US"/>
        </a:p>
      </dgm:t>
    </dgm:pt>
    <dgm:pt modelId="{68541D90-821B-4E31-9A22-B895E215C40B}">
      <dgm:prSet/>
      <dgm:spPr/>
      <dgm:t>
        <a:bodyPr/>
        <a:lstStyle/>
        <a:p>
          <a:r>
            <a:rPr lang="en-US" dirty="0"/>
            <a:t>Be</a:t>
          </a:r>
        </a:p>
      </dgm:t>
    </dgm:pt>
    <dgm:pt modelId="{7C6C7ADB-4D88-4C6E-9797-3A5DC589E879}" type="parTrans" cxnId="{2C18A528-81F5-44A6-B050-6848698DEEAB}">
      <dgm:prSet/>
      <dgm:spPr/>
      <dgm:t>
        <a:bodyPr/>
        <a:lstStyle/>
        <a:p>
          <a:endParaRPr lang="en-US"/>
        </a:p>
      </dgm:t>
    </dgm:pt>
    <dgm:pt modelId="{1E0B1C8F-1DCD-4F5B-90BD-A25E1570463A}" type="sibTrans" cxnId="{2C18A528-81F5-44A6-B050-6848698DEEAB}">
      <dgm:prSet/>
      <dgm:spPr/>
      <dgm:t>
        <a:bodyPr/>
        <a:lstStyle/>
        <a:p>
          <a:endParaRPr lang="en-US"/>
        </a:p>
      </dgm:t>
    </dgm:pt>
    <dgm:pt modelId="{8E716848-F07F-4669-91E5-C81DADE8B89A}">
      <dgm:prSet/>
      <dgm:spPr/>
      <dgm:t>
        <a:bodyPr/>
        <a:lstStyle/>
        <a:p>
          <a:r>
            <a:rPr lang="en-US" dirty="0"/>
            <a:t>Be Respectful of others and self</a:t>
          </a:r>
        </a:p>
      </dgm:t>
    </dgm:pt>
    <dgm:pt modelId="{8856671B-B751-4981-B815-FF23077BBEF4}" type="parTrans" cxnId="{CB390DD9-CFA4-4D09-98DA-2E57C8DCED94}">
      <dgm:prSet/>
      <dgm:spPr/>
      <dgm:t>
        <a:bodyPr/>
        <a:lstStyle/>
        <a:p>
          <a:endParaRPr lang="en-US"/>
        </a:p>
      </dgm:t>
    </dgm:pt>
    <dgm:pt modelId="{B5FBE036-FADC-4511-BBF8-69670597F9E4}" type="sibTrans" cxnId="{CB390DD9-CFA4-4D09-98DA-2E57C8DCED94}">
      <dgm:prSet/>
      <dgm:spPr/>
      <dgm:t>
        <a:bodyPr/>
        <a:lstStyle/>
        <a:p>
          <a:endParaRPr lang="en-US"/>
        </a:p>
      </dgm:t>
    </dgm:pt>
    <dgm:pt modelId="{957EAF0C-7D90-417D-A8FF-1E0518305C56}">
      <dgm:prSet/>
      <dgm:spPr/>
      <dgm:t>
        <a:bodyPr/>
        <a:lstStyle/>
        <a:p>
          <a:r>
            <a:rPr lang="en-US" dirty="0"/>
            <a:t>Be</a:t>
          </a:r>
        </a:p>
      </dgm:t>
    </dgm:pt>
    <dgm:pt modelId="{F9CF6C9F-4894-4879-85E5-6DFDA61109A1}" type="parTrans" cxnId="{99C61489-8CB2-455A-952C-C602B152BD8F}">
      <dgm:prSet/>
      <dgm:spPr/>
      <dgm:t>
        <a:bodyPr/>
        <a:lstStyle/>
        <a:p>
          <a:endParaRPr lang="en-US"/>
        </a:p>
      </dgm:t>
    </dgm:pt>
    <dgm:pt modelId="{49F42356-25A1-4E4E-ACDC-7445C03D2569}" type="sibTrans" cxnId="{99C61489-8CB2-455A-952C-C602B152BD8F}">
      <dgm:prSet/>
      <dgm:spPr/>
      <dgm:t>
        <a:bodyPr/>
        <a:lstStyle/>
        <a:p>
          <a:endParaRPr lang="en-US"/>
        </a:p>
      </dgm:t>
    </dgm:pt>
    <dgm:pt modelId="{66D5012F-00A7-43DB-B554-FD13BED7606F}">
      <dgm:prSet/>
      <dgm:spPr/>
      <dgm:t>
        <a:bodyPr/>
        <a:lstStyle/>
        <a:p>
          <a:r>
            <a:rPr lang="en-US" dirty="0"/>
            <a:t>Be Ready to leave this class learning something “new.”</a:t>
          </a:r>
        </a:p>
      </dgm:t>
    </dgm:pt>
    <dgm:pt modelId="{3BADA6AC-ECB6-46E9-9440-8CCB019A06C2}" type="parTrans" cxnId="{77F7B189-BD30-4FA4-9494-5FB9316E590F}">
      <dgm:prSet/>
      <dgm:spPr/>
      <dgm:t>
        <a:bodyPr/>
        <a:lstStyle/>
        <a:p>
          <a:endParaRPr lang="en-US"/>
        </a:p>
      </dgm:t>
    </dgm:pt>
    <dgm:pt modelId="{F2932044-FF8A-424E-AD85-C08BF29139E4}" type="sibTrans" cxnId="{77F7B189-BD30-4FA4-9494-5FB9316E590F}">
      <dgm:prSet/>
      <dgm:spPr/>
      <dgm:t>
        <a:bodyPr/>
        <a:lstStyle/>
        <a:p>
          <a:endParaRPr lang="en-US"/>
        </a:p>
      </dgm:t>
    </dgm:pt>
    <dgm:pt modelId="{F26B02AF-B713-450B-A1BC-F9C4E6418290}" type="pres">
      <dgm:prSet presAssocID="{7228AD3A-C730-4278-987E-814284548C22}" presName="linearFlow" presStyleCnt="0">
        <dgm:presLayoutVars>
          <dgm:dir/>
          <dgm:animLvl val="lvl"/>
          <dgm:resizeHandles val="exact"/>
        </dgm:presLayoutVars>
      </dgm:prSet>
      <dgm:spPr/>
    </dgm:pt>
    <dgm:pt modelId="{6C80D312-E33F-4B2C-A80B-2FCB5D0D6B38}" type="pres">
      <dgm:prSet presAssocID="{BD7AB97D-89A3-452D-ACF6-FA1AE6BDF7ED}" presName="composite" presStyleCnt="0"/>
      <dgm:spPr/>
    </dgm:pt>
    <dgm:pt modelId="{FC09A593-B51D-4137-839D-FCEA1DB7DC06}" type="pres">
      <dgm:prSet presAssocID="{BD7AB97D-89A3-452D-ACF6-FA1AE6BDF7ED}" presName="parentText" presStyleLbl="alignNode1" presStyleIdx="0" presStyleCnt="4">
        <dgm:presLayoutVars>
          <dgm:chMax val="1"/>
          <dgm:bulletEnabled val="1"/>
        </dgm:presLayoutVars>
      </dgm:prSet>
      <dgm:spPr/>
    </dgm:pt>
    <dgm:pt modelId="{8D3E64A6-BFC9-44C0-9E04-DC171CFB5DC6}" type="pres">
      <dgm:prSet presAssocID="{BD7AB97D-89A3-452D-ACF6-FA1AE6BDF7ED}" presName="descendantText" presStyleLbl="alignAcc1" presStyleIdx="0" presStyleCnt="4">
        <dgm:presLayoutVars>
          <dgm:bulletEnabled val="1"/>
        </dgm:presLayoutVars>
      </dgm:prSet>
      <dgm:spPr/>
    </dgm:pt>
    <dgm:pt modelId="{0577273D-4A65-424E-A336-F9D72C3B085B}" type="pres">
      <dgm:prSet presAssocID="{420FEF1D-3C9E-47F3-B746-84D0BDB4CF96}" presName="sp" presStyleCnt="0"/>
      <dgm:spPr/>
    </dgm:pt>
    <dgm:pt modelId="{CD225EB2-BB53-4077-836E-A0449F851ADC}" type="pres">
      <dgm:prSet presAssocID="{C3598C17-B421-4167-9AF4-C7A505DFB93A}" presName="composite" presStyleCnt="0"/>
      <dgm:spPr/>
    </dgm:pt>
    <dgm:pt modelId="{A56ACB3E-176D-43CC-B301-912D6132004C}" type="pres">
      <dgm:prSet presAssocID="{C3598C17-B421-4167-9AF4-C7A505DFB93A}" presName="parentText" presStyleLbl="alignNode1" presStyleIdx="1" presStyleCnt="4">
        <dgm:presLayoutVars>
          <dgm:chMax val="1"/>
          <dgm:bulletEnabled val="1"/>
        </dgm:presLayoutVars>
      </dgm:prSet>
      <dgm:spPr/>
    </dgm:pt>
    <dgm:pt modelId="{FF250FEB-8171-48E6-B6A4-DF9E13FB4387}" type="pres">
      <dgm:prSet presAssocID="{C3598C17-B421-4167-9AF4-C7A505DFB93A}" presName="descendantText" presStyleLbl="alignAcc1" presStyleIdx="1" presStyleCnt="4">
        <dgm:presLayoutVars>
          <dgm:bulletEnabled val="1"/>
        </dgm:presLayoutVars>
      </dgm:prSet>
      <dgm:spPr/>
    </dgm:pt>
    <dgm:pt modelId="{39DF97B5-BFCD-4C45-88E7-9FBD745993B4}" type="pres">
      <dgm:prSet presAssocID="{26CE71D7-E958-4433-9C8C-EB87DD13D703}" presName="sp" presStyleCnt="0"/>
      <dgm:spPr/>
    </dgm:pt>
    <dgm:pt modelId="{7751E2DF-6761-4345-B7DD-3D331BD59C51}" type="pres">
      <dgm:prSet presAssocID="{68541D90-821B-4E31-9A22-B895E215C40B}" presName="composite" presStyleCnt="0"/>
      <dgm:spPr/>
    </dgm:pt>
    <dgm:pt modelId="{667E81AC-AF62-4EB4-8BFC-E06F77E051BF}" type="pres">
      <dgm:prSet presAssocID="{68541D90-821B-4E31-9A22-B895E215C40B}" presName="parentText" presStyleLbl="alignNode1" presStyleIdx="2" presStyleCnt="4">
        <dgm:presLayoutVars>
          <dgm:chMax val="1"/>
          <dgm:bulletEnabled val="1"/>
        </dgm:presLayoutVars>
      </dgm:prSet>
      <dgm:spPr/>
    </dgm:pt>
    <dgm:pt modelId="{934D63B3-047C-4110-AC69-931F9C891E76}" type="pres">
      <dgm:prSet presAssocID="{68541D90-821B-4E31-9A22-B895E215C40B}" presName="descendantText" presStyleLbl="alignAcc1" presStyleIdx="2" presStyleCnt="4">
        <dgm:presLayoutVars>
          <dgm:bulletEnabled val="1"/>
        </dgm:presLayoutVars>
      </dgm:prSet>
      <dgm:spPr/>
    </dgm:pt>
    <dgm:pt modelId="{55FDB70F-20C2-4657-B4F5-77499C3A892A}" type="pres">
      <dgm:prSet presAssocID="{1E0B1C8F-1DCD-4F5B-90BD-A25E1570463A}" presName="sp" presStyleCnt="0"/>
      <dgm:spPr/>
    </dgm:pt>
    <dgm:pt modelId="{F9DBC2A0-3A6A-4CA2-AAA4-A644813A262E}" type="pres">
      <dgm:prSet presAssocID="{957EAF0C-7D90-417D-A8FF-1E0518305C56}" presName="composite" presStyleCnt="0"/>
      <dgm:spPr/>
    </dgm:pt>
    <dgm:pt modelId="{47140C25-9482-48FF-B9AB-9338F4BFBFAC}" type="pres">
      <dgm:prSet presAssocID="{957EAF0C-7D90-417D-A8FF-1E0518305C56}" presName="parentText" presStyleLbl="alignNode1" presStyleIdx="3" presStyleCnt="4">
        <dgm:presLayoutVars>
          <dgm:chMax val="1"/>
          <dgm:bulletEnabled val="1"/>
        </dgm:presLayoutVars>
      </dgm:prSet>
      <dgm:spPr/>
    </dgm:pt>
    <dgm:pt modelId="{45DB8272-C51F-4ADF-B0DF-840EAD315770}" type="pres">
      <dgm:prSet presAssocID="{957EAF0C-7D90-417D-A8FF-1E0518305C56}" presName="descendantText" presStyleLbl="alignAcc1" presStyleIdx="3" presStyleCnt="4">
        <dgm:presLayoutVars>
          <dgm:bulletEnabled val="1"/>
        </dgm:presLayoutVars>
      </dgm:prSet>
      <dgm:spPr/>
    </dgm:pt>
  </dgm:ptLst>
  <dgm:cxnLst>
    <dgm:cxn modelId="{BE84F912-26F6-4393-84CE-DDC9EE28AAF8}" type="presOf" srcId="{957EAF0C-7D90-417D-A8FF-1E0518305C56}" destId="{47140C25-9482-48FF-B9AB-9338F4BFBFAC}" srcOrd="0" destOrd="0" presId="urn:microsoft.com/office/officeart/2005/8/layout/chevron2"/>
    <dgm:cxn modelId="{2C18A528-81F5-44A6-B050-6848698DEEAB}" srcId="{7228AD3A-C730-4278-987E-814284548C22}" destId="{68541D90-821B-4E31-9A22-B895E215C40B}" srcOrd="2" destOrd="0" parTransId="{7C6C7ADB-4D88-4C6E-9797-3A5DC589E879}" sibTransId="{1E0B1C8F-1DCD-4F5B-90BD-A25E1570463A}"/>
    <dgm:cxn modelId="{C60DBE2B-1E58-4417-BBC3-300AF0A195CD}" type="presOf" srcId="{68541D90-821B-4E31-9A22-B895E215C40B}" destId="{667E81AC-AF62-4EB4-8BFC-E06F77E051BF}" srcOrd="0" destOrd="0" presId="urn:microsoft.com/office/officeart/2005/8/layout/chevron2"/>
    <dgm:cxn modelId="{BF289A3E-C21A-4A9A-B804-570A4A611996}" type="presOf" srcId="{BD7AB97D-89A3-452D-ACF6-FA1AE6BDF7ED}" destId="{FC09A593-B51D-4137-839D-FCEA1DB7DC06}" srcOrd="0" destOrd="0" presId="urn:microsoft.com/office/officeart/2005/8/layout/chevron2"/>
    <dgm:cxn modelId="{A275BC40-F241-4930-97C9-F61BAB039711}" type="presOf" srcId="{E1FDDE6F-89F7-4CE6-9242-FC4669999AE4}" destId="{8D3E64A6-BFC9-44C0-9E04-DC171CFB5DC6}" srcOrd="0" destOrd="0" presId="urn:microsoft.com/office/officeart/2005/8/layout/chevron2"/>
    <dgm:cxn modelId="{38BCC967-C7DC-4452-B320-9A6DF1AF5298}" srcId="{7228AD3A-C730-4278-987E-814284548C22}" destId="{BD7AB97D-89A3-452D-ACF6-FA1AE6BDF7ED}" srcOrd="0" destOrd="0" parTransId="{44B366B7-F05C-4558-A6FC-B35D3E26A073}" sibTransId="{420FEF1D-3C9E-47F3-B746-84D0BDB4CF96}"/>
    <dgm:cxn modelId="{91185255-A6E0-4C15-BD40-02455B51556E}" type="presOf" srcId="{7228AD3A-C730-4278-987E-814284548C22}" destId="{F26B02AF-B713-450B-A1BC-F9C4E6418290}" srcOrd="0" destOrd="0" presId="urn:microsoft.com/office/officeart/2005/8/layout/chevron2"/>
    <dgm:cxn modelId="{BD0A6882-1878-48BE-A400-3F5F03AD5F77}" type="presOf" srcId="{66D5012F-00A7-43DB-B554-FD13BED7606F}" destId="{45DB8272-C51F-4ADF-B0DF-840EAD315770}" srcOrd="0" destOrd="0" presId="urn:microsoft.com/office/officeart/2005/8/layout/chevron2"/>
    <dgm:cxn modelId="{66FDDA87-A43B-425A-A10D-24067F3DC1C4}" srcId="{7228AD3A-C730-4278-987E-814284548C22}" destId="{C3598C17-B421-4167-9AF4-C7A505DFB93A}" srcOrd="1" destOrd="0" parTransId="{4982BEDE-FC69-4D2C-BA7C-756A16A5C2AD}" sibTransId="{26CE71D7-E958-4433-9C8C-EB87DD13D703}"/>
    <dgm:cxn modelId="{99C61489-8CB2-455A-952C-C602B152BD8F}" srcId="{7228AD3A-C730-4278-987E-814284548C22}" destId="{957EAF0C-7D90-417D-A8FF-1E0518305C56}" srcOrd="3" destOrd="0" parTransId="{F9CF6C9F-4894-4879-85E5-6DFDA61109A1}" sibTransId="{49F42356-25A1-4E4E-ACDC-7445C03D2569}"/>
    <dgm:cxn modelId="{77F7B189-BD30-4FA4-9494-5FB9316E590F}" srcId="{957EAF0C-7D90-417D-A8FF-1E0518305C56}" destId="{66D5012F-00A7-43DB-B554-FD13BED7606F}" srcOrd="0" destOrd="0" parTransId="{3BADA6AC-ECB6-46E9-9440-8CCB019A06C2}" sibTransId="{F2932044-FF8A-424E-AD85-C08BF29139E4}"/>
    <dgm:cxn modelId="{E57354A0-D4DA-43BB-9059-CCA703CC1A6E}" srcId="{BD7AB97D-89A3-452D-ACF6-FA1AE6BDF7ED}" destId="{E1FDDE6F-89F7-4CE6-9242-FC4669999AE4}" srcOrd="0" destOrd="0" parTransId="{5686DDE4-F673-4CD4-8EEA-F3D8199C26A3}" sibTransId="{3C82D440-762E-408E-A877-3A2E0C6F4977}"/>
    <dgm:cxn modelId="{555074A6-C3E8-487A-B981-577443F95630}" srcId="{C3598C17-B421-4167-9AF4-C7A505DFB93A}" destId="{72C12165-89B3-4066-AFC3-BA7BB57AFC0B}" srcOrd="0" destOrd="0" parTransId="{E01FC4A6-036A-4B00-AA3E-1294FADAB0D3}" sibTransId="{BC667722-C60A-48AC-A7BA-A02E0DA3B134}"/>
    <dgm:cxn modelId="{5E7945A9-F66A-46F9-9C02-CFA6BB62868A}" type="presOf" srcId="{8E716848-F07F-4669-91E5-C81DADE8B89A}" destId="{934D63B3-047C-4110-AC69-931F9C891E76}" srcOrd="0" destOrd="0" presId="urn:microsoft.com/office/officeart/2005/8/layout/chevron2"/>
    <dgm:cxn modelId="{DDDCF0D8-9482-4FEA-967C-5DA4D0A6BD9F}" type="presOf" srcId="{C3598C17-B421-4167-9AF4-C7A505DFB93A}" destId="{A56ACB3E-176D-43CC-B301-912D6132004C}" srcOrd="0" destOrd="0" presId="urn:microsoft.com/office/officeart/2005/8/layout/chevron2"/>
    <dgm:cxn modelId="{CB390DD9-CFA4-4D09-98DA-2E57C8DCED94}" srcId="{68541D90-821B-4E31-9A22-B895E215C40B}" destId="{8E716848-F07F-4669-91E5-C81DADE8B89A}" srcOrd="0" destOrd="0" parTransId="{8856671B-B751-4981-B815-FF23077BBEF4}" sibTransId="{B5FBE036-FADC-4511-BBF8-69670597F9E4}"/>
    <dgm:cxn modelId="{DA1A57F8-FF02-4F80-900A-58C06B50D1D7}" type="presOf" srcId="{72C12165-89B3-4066-AFC3-BA7BB57AFC0B}" destId="{FF250FEB-8171-48E6-B6A4-DF9E13FB4387}" srcOrd="0" destOrd="0" presId="urn:microsoft.com/office/officeart/2005/8/layout/chevron2"/>
    <dgm:cxn modelId="{2DF41890-4ECA-456F-A106-68C3BB8016A0}" type="presParOf" srcId="{F26B02AF-B713-450B-A1BC-F9C4E6418290}" destId="{6C80D312-E33F-4B2C-A80B-2FCB5D0D6B38}" srcOrd="0" destOrd="0" presId="urn:microsoft.com/office/officeart/2005/8/layout/chevron2"/>
    <dgm:cxn modelId="{BD9A4C8D-B4E8-48EC-92BE-4FBDAD32B169}" type="presParOf" srcId="{6C80D312-E33F-4B2C-A80B-2FCB5D0D6B38}" destId="{FC09A593-B51D-4137-839D-FCEA1DB7DC06}" srcOrd="0" destOrd="0" presId="urn:microsoft.com/office/officeart/2005/8/layout/chevron2"/>
    <dgm:cxn modelId="{4BA71857-A722-44A2-8C5B-3AFDAC013CFA}" type="presParOf" srcId="{6C80D312-E33F-4B2C-A80B-2FCB5D0D6B38}" destId="{8D3E64A6-BFC9-44C0-9E04-DC171CFB5DC6}" srcOrd="1" destOrd="0" presId="urn:microsoft.com/office/officeart/2005/8/layout/chevron2"/>
    <dgm:cxn modelId="{C2AF0077-DFE4-41DD-BBEF-8268FAFBEB4E}" type="presParOf" srcId="{F26B02AF-B713-450B-A1BC-F9C4E6418290}" destId="{0577273D-4A65-424E-A336-F9D72C3B085B}" srcOrd="1" destOrd="0" presId="urn:microsoft.com/office/officeart/2005/8/layout/chevron2"/>
    <dgm:cxn modelId="{9197D5C2-2345-46C5-A211-231053CBDF9D}" type="presParOf" srcId="{F26B02AF-B713-450B-A1BC-F9C4E6418290}" destId="{CD225EB2-BB53-4077-836E-A0449F851ADC}" srcOrd="2" destOrd="0" presId="urn:microsoft.com/office/officeart/2005/8/layout/chevron2"/>
    <dgm:cxn modelId="{E6BDCD30-1F15-4CAA-BC38-8C3DFE99339C}" type="presParOf" srcId="{CD225EB2-BB53-4077-836E-A0449F851ADC}" destId="{A56ACB3E-176D-43CC-B301-912D6132004C}" srcOrd="0" destOrd="0" presId="urn:microsoft.com/office/officeart/2005/8/layout/chevron2"/>
    <dgm:cxn modelId="{E3BBA7FF-CEA3-4D66-BCA4-81E69BFD4C96}" type="presParOf" srcId="{CD225EB2-BB53-4077-836E-A0449F851ADC}" destId="{FF250FEB-8171-48E6-B6A4-DF9E13FB4387}" srcOrd="1" destOrd="0" presId="urn:microsoft.com/office/officeart/2005/8/layout/chevron2"/>
    <dgm:cxn modelId="{C7EBCDEE-D9C5-4913-B52C-441647D65B7D}" type="presParOf" srcId="{F26B02AF-B713-450B-A1BC-F9C4E6418290}" destId="{39DF97B5-BFCD-4C45-88E7-9FBD745993B4}" srcOrd="3" destOrd="0" presId="urn:microsoft.com/office/officeart/2005/8/layout/chevron2"/>
    <dgm:cxn modelId="{7EB7E1DA-CAE0-4B44-A784-F13C1C17E91A}" type="presParOf" srcId="{F26B02AF-B713-450B-A1BC-F9C4E6418290}" destId="{7751E2DF-6761-4345-B7DD-3D331BD59C51}" srcOrd="4" destOrd="0" presId="urn:microsoft.com/office/officeart/2005/8/layout/chevron2"/>
    <dgm:cxn modelId="{F4D3EA35-9A0D-4C4E-9993-B44145F8372F}" type="presParOf" srcId="{7751E2DF-6761-4345-B7DD-3D331BD59C51}" destId="{667E81AC-AF62-4EB4-8BFC-E06F77E051BF}" srcOrd="0" destOrd="0" presId="urn:microsoft.com/office/officeart/2005/8/layout/chevron2"/>
    <dgm:cxn modelId="{5D1FAEBD-404C-43FD-932A-FF8A47FF604D}" type="presParOf" srcId="{7751E2DF-6761-4345-B7DD-3D331BD59C51}" destId="{934D63B3-047C-4110-AC69-931F9C891E76}" srcOrd="1" destOrd="0" presId="urn:microsoft.com/office/officeart/2005/8/layout/chevron2"/>
    <dgm:cxn modelId="{12AE4B37-B20A-46AB-A012-B400417BD807}" type="presParOf" srcId="{F26B02AF-B713-450B-A1BC-F9C4E6418290}" destId="{55FDB70F-20C2-4657-B4F5-77499C3A892A}" srcOrd="5" destOrd="0" presId="urn:microsoft.com/office/officeart/2005/8/layout/chevron2"/>
    <dgm:cxn modelId="{41F0E75C-9B5C-43D0-B0E7-7D6A91C9E5DC}" type="presParOf" srcId="{F26B02AF-B713-450B-A1BC-F9C4E6418290}" destId="{F9DBC2A0-3A6A-4CA2-AAA4-A644813A262E}" srcOrd="6" destOrd="0" presId="urn:microsoft.com/office/officeart/2005/8/layout/chevron2"/>
    <dgm:cxn modelId="{52F19201-9E3A-478C-B577-3AD4F26E12FB}" type="presParOf" srcId="{F9DBC2A0-3A6A-4CA2-AAA4-A644813A262E}" destId="{47140C25-9482-48FF-B9AB-9338F4BFBFAC}" srcOrd="0" destOrd="0" presId="urn:microsoft.com/office/officeart/2005/8/layout/chevron2"/>
    <dgm:cxn modelId="{0E6850DF-2670-4803-8419-035C4729573E}" type="presParOf" srcId="{F9DBC2A0-3A6A-4CA2-AAA4-A644813A262E}" destId="{45DB8272-C51F-4ADF-B0DF-840EAD3157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9A593-B51D-4137-839D-FCEA1DB7DC06}">
      <dsp:nvSpPr>
        <dsp:cNvPr id="0" name=""/>
        <dsp:cNvSpPr/>
      </dsp:nvSpPr>
      <dsp:spPr>
        <a:xfrm rot="5400000">
          <a:off x="-164997" y="167857"/>
          <a:ext cx="1099980" cy="769986"/>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Be</a:t>
          </a:r>
        </a:p>
      </dsp:txBody>
      <dsp:txXfrm rot="-5400000">
        <a:off x="0" y="387853"/>
        <a:ext cx="769986" cy="329994"/>
      </dsp:txXfrm>
    </dsp:sp>
    <dsp:sp modelId="{8D3E64A6-BFC9-44C0-9E04-DC171CFB5DC6}">
      <dsp:nvSpPr>
        <dsp:cNvPr id="0" name=""/>
        <dsp:cNvSpPr/>
      </dsp:nvSpPr>
      <dsp:spPr>
        <a:xfrm rot="5400000">
          <a:off x="2004646" y="-1231799"/>
          <a:ext cx="714987" cy="318430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Be present</a:t>
          </a:r>
        </a:p>
      </dsp:txBody>
      <dsp:txXfrm rot="-5400000">
        <a:off x="769987" y="37763"/>
        <a:ext cx="3149404" cy="645181"/>
      </dsp:txXfrm>
    </dsp:sp>
    <dsp:sp modelId="{A56ACB3E-176D-43CC-B301-912D6132004C}">
      <dsp:nvSpPr>
        <dsp:cNvPr id="0" name=""/>
        <dsp:cNvSpPr/>
      </dsp:nvSpPr>
      <dsp:spPr>
        <a:xfrm rot="5400000">
          <a:off x="-164997" y="1119009"/>
          <a:ext cx="1099980" cy="769986"/>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Be</a:t>
          </a:r>
        </a:p>
      </dsp:txBody>
      <dsp:txXfrm rot="-5400000">
        <a:off x="0" y="1339005"/>
        <a:ext cx="769986" cy="329994"/>
      </dsp:txXfrm>
    </dsp:sp>
    <dsp:sp modelId="{FF250FEB-8171-48E6-B6A4-DF9E13FB4387}">
      <dsp:nvSpPr>
        <dsp:cNvPr id="0" name=""/>
        <dsp:cNvSpPr/>
      </dsp:nvSpPr>
      <dsp:spPr>
        <a:xfrm rot="5400000">
          <a:off x="2004646" y="-280647"/>
          <a:ext cx="714987" cy="318430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Be Engaged</a:t>
          </a:r>
        </a:p>
      </dsp:txBody>
      <dsp:txXfrm rot="-5400000">
        <a:off x="769987" y="988915"/>
        <a:ext cx="3149404" cy="645181"/>
      </dsp:txXfrm>
    </dsp:sp>
    <dsp:sp modelId="{667E81AC-AF62-4EB4-8BFC-E06F77E051BF}">
      <dsp:nvSpPr>
        <dsp:cNvPr id="0" name=""/>
        <dsp:cNvSpPr/>
      </dsp:nvSpPr>
      <dsp:spPr>
        <a:xfrm rot="5400000">
          <a:off x="-164997" y="2070161"/>
          <a:ext cx="1099980" cy="769986"/>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Be</a:t>
          </a:r>
        </a:p>
      </dsp:txBody>
      <dsp:txXfrm rot="-5400000">
        <a:off x="0" y="2290157"/>
        <a:ext cx="769986" cy="329994"/>
      </dsp:txXfrm>
    </dsp:sp>
    <dsp:sp modelId="{934D63B3-047C-4110-AC69-931F9C891E76}">
      <dsp:nvSpPr>
        <dsp:cNvPr id="0" name=""/>
        <dsp:cNvSpPr/>
      </dsp:nvSpPr>
      <dsp:spPr>
        <a:xfrm rot="5400000">
          <a:off x="2004646" y="670504"/>
          <a:ext cx="714987" cy="318430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Be Respectful of others and self</a:t>
          </a:r>
        </a:p>
      </dsp:txBody>
      <dsp:txXfrm rot="-5400000">
        <a:off x="769987" y="1940067"/>
        <a:ext cx="3149404" cy="645181"/>
      </dsp:txXfrm>
    </dsp:sp>
    <dsp:sp modelId="{47140C25-9482-48FF-B9AB-9338F4BFBFAC}">
      <dsp:nvSpPr>
        <dsp:cNvPr id="0" name=""/>
        <dsp:cNvSpPr/>
      </dsp:nvSpPr>
      <dsp:spPr>
        <a:xfrm rot="5400000">
          <a:off x="-164997" y="3021313"/>
          <a:ext cx="1099980" cy="769986"/>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Be</a:t>
          </a:r>
        </a:p>
      </dsp:txBody>
      <dsp:txXfrm rot="-5400000">
        <a:off x="0" y="3241309"/>
        <a:ext cx="769986" cy="329994"/>
      </dsp:txXfrm>
    </dsp:sp>
    <dsp:sp modelId="{45DB8272-C51F-4ADF-B0DF-840EAD315770}">
      <dsp:nvSpPr>
        <dsp:cNvPr id="0" name=""/>
        <dsp:cNvSpPr/>
      </dsp:nvSpPr>
      <dsp:spPr>
        <a:xfrm rot="5400000">
          <a:off x="2004646" y="1621656"/>
          <a:ext cx="714987" cy="318430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Be Ready to leave this class learning something “new.”</a:t>
          </a:r>
        </a:p>
      </dsp:txBody>
      <dsp:txXfrm rot="-5400000">
        <a:off x="769987" y="2891219"/>
        <a:ext cx="3149404" cy="6451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B8313-E958-4906-A55C-4EB3582D3E39}" type="datetimeFigureOut">
              <a:rPr lang="en-US" smtClean="0"/>
              <a:t>10/27/2020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7D5F6-1F99-4852-A8F6-241B77706A30}" type="slidenum">
              <a:rPr lang="en-US" smtClean="0"/>
              <a:t>‹#›</a:t>
            </a:fld>
            <a:endParaRPr lang="en-US"/>
          </a:p>
        </p:txBody>
      </p:sp>
    </p:spTree>
    <p:extLst>
      <p:ext uri="{BB962C8B-B14F-4D97-AF65-F5344CB8AC3E}">
        <p14:creationId xmlns:p14="http://schemas.microsoft.com/office/powerpoint/2010/main" val="297130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ltLang="en-US" dirty="0"/>
          </a:p>
        </p:txBody>
      </p:sp>
      <p:sp>
        <p:nvSpPr>
          <p:cNvPr id="5" name="Footer Placeholder 4"/>
          <p:cNvSpPr>
            <a:spLocks noGrp="1"/>
          </p:cNvSpPr>
          <p:nvPr>
            <p:ph type="ftr" sz="quarter" idx="11"/>
          </p:nvPr>
        </p:nvSpPr>
        <p:spPr>
          <a:xfrm>
            <a:off x="1921934" y="5054602"/>
            <a:ext cx="4064860" cy="279400"/>
          </a:xfrm>
        </p:spPr>
        <p:txBody>
          <a:bodyPr/>
          <a:lstStyle/>
          <a:p>
            <a:pPr>
              <a:defRPr/>
            </a:pPr>
            <a:r>
              <a:rPr lang="en-US" altLang="en-US"/>
              <a:t>Brett Snowden, Copyright 2020</a:t>
            </a:r>
            <a:endParaRPr lang="en-US" altLang="en-US" dirty="0"/>
          </a:p>
        </p:txBody>
      </p:sp>
      <p:sp>
        <p:nvSpPr>
          <p:cNvPr id="6" name="Slide Number Placeholder 5"/>
          <p:cNvSpPr>
            <a:spLocks noGrp="1"/>
          </p:cNvSpPr>
          <p:nvPr>
            <p:ph type="sldNum" sz="quarter" idx="12"/>
          </p:nvPr>
        </p:nvSpPr>
        <p:spPr>
          <a:xfrm>
            <a:off x="6817317" y="5054602"/>
            <a:ext cx="413483" cy="279400"/>
          </a:xfrm>
        </p:spPr>
        <p:txBody>
          <a:bodyPr/>
          <a:lstStyle/>
          <a:p>
            <a:pPr>
              <a:defRPr/>
            </a:pPr>
            <a:fld id="{A48368CA-510A-4C03-94B3-747E7A32F20F}" type="slidenum">
              <a:rPr lang="en-US" altLang="en-US" smtClean="0"/>
              <a:pPr>
                <a:defRPr/>
              </a:pPr>
              <a:t>‹#›</a:t>
            </a:fld>
            <a:endParaRPr lang="en-US" alt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59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Brett Snowden, Copyright 2020</a:t>
            </a:r>
            <a:endParaRPr lang="en-US" altLang="en-US" dirty="0"/>
          </a:p>
        </p:txBody>
      </p:sp>
      <p:sp>
        <p:nvSpPr>
          <p:cNvPr id="7" name="Slide Number Placeholder 6"/>
          <p:cNvSpPr>
            <a:spLocks noGrp="1"/>
          </p:cNvSpPr>
          <p:nvPr>
            <p:ph type="sldNum" sz="quarter" idx="12"/>
          </p:nvPr>
        </p:nvSpPr>
        <p:spPr/>
        <p:txBody>
          <a:bodyPr/>
          <a:lstStyle/>
          <a:p>
            <a:pPr>
              <a:defRPr/>
            </a:pPr>
            <a:fld id="{78B9A76A-3895-4124-A406-9DBA75E54833}" type="slidenum">
              <a:rPr lang="en-US" altLang="en-US" smtClean="0"/>
              <a:pPr>
                <a:defRPr/>
              </a:pPr>
              <a:t>‹#›</a:t>
            </a:fld>
            <a:endParaRPr lang="en-US" altLang="en-US" dirty="0"/>
          </a:p>
        </p:txBody>
      </p:sp>
    </p:spTree>
    <p:extLst>
      <p:ext uri="{BB962C8B-B14F-4D97-AF65-F5344CB8AC3E}">
        <p14:creationId xmlns:p14="http://schemas.microsoft.com/office/powerpoint/2010/main" val="197889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Brett Snowden, Copyright 2020</a:t>
            </a:r>
            <a:endParaRPr lang="en-US" altLang="en-US" dirty="0"/>
          </a:p>
        </p:txBody>
      </p:sp>
      <p:sp>
        <p:nvSpPr>
          <p:cNvPr id="6" name="Slide Number Placeholder 5"/>
          <p:cNvSpPr>
            <a:spLocks noGrp="1"/>
          </p:cNvSpPr>
          <p:nvPr>
            <p:ph type="sldNum" sz="quarter" idx="12"/>
          </p:nvPr>
        </p:nvSpPr>
        <p:spPr/>
        <p:txBody>
          <a:bodyPr/>
          <a:lstStyle/>
          <a:p>
            <a:pPr>
              <a:defRPr/>
            </a:pPr>
            <a:fld id="{78B9A76A-3895-4124-A406-9DBA75E54833}" type="slidenum">
              <a:rPr lang="en-US" altLang="en-US" smtClean="0"/>
              <a:pPr>
                <a:defRPr/>
              </a:pPr>
              <a:t>‹#›</a:t>
            </a:fld>
            <a:endParaRPr lang="en-US" alt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27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Brett Snowden, Copyright 2020</a:t>
            </a:r>
            <a:endParaRPr lang="en-US" altLang="en-US" dirty="0"/>
          </a:p>
        </p:txBody>
      </p:sp>
      <p:sp>
        <p:nvSpPr>
          <p:cNvPr id="6" name="Slide Number Placeholder 5"/>
          <p:cNvSpPr>
            <a:spLocks noGrp="1"/>
          </p:cNvSpPr>
          <p:nvPr>
            <p:ph type="sldNum" sz="quarter" idx="12"/>
          </p:nvPr>
        </p:nvSpPr>
        <p:spPr/>
        <p:txBody>
          <a:bodyPr/>
          <a:lstStyle/>
          <a:p>
            <a:pPr>
              <a:defRPr/>
            </a:pPr>
            <a:fld id="{78B9A76A-3895-4124-A406-9DBA75E54833}" type="slidenum">
              <a:rPr lang="en-US" altLang="en-US" smtClean="0"/>
              <a:pPr>
                <a:defRPr/>
              </a:pPr>
              <a:t>‹#›</a:t>
            </a:fld>
            <a:endParaRPr lang="en-US" alt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801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Brett Snowden, Copyright 2020</a:t>
            </a:r>
            <a:endParaRPr lang="en-US" altLang="en-US" dirty="0"/>
          </a:p>
        </p:txBody>
      </p:sp>
      <p:sp>
        <p:nvSpPr>
          <p:cNvPr id="6" name="Slide Number Placeholder 5"/>
          <p:cNvSpPr>
            <a:spLocks noGrp="1"/>
          </p:cNvSpPr>
          <p:nvPr>
            <p:ph type="sldNum" sz="quarter" idx="12"/>
          </p:nvPr>
        </p:nvSpPr>
        <p:spPr/>
        <p:txBody>
          <a:bodyPr/>
          <a:lstStyle/>
          <a:p>
            <a:pPr>
              <a:defRPr/>
            </a:pPr>
            <a:fld id="{78B9A76A-3895-4124-A406-9DBA75E54833}" type="slidenum">
              <a:rPr lang="en-US" altLang="en-US" smtClean="0"/>
              <a:pPr>
                <a:defRPr/>
              </a:pPr>
              <a:t>‹#›</a:t>
            </a:fld>
            <a:endParaRPr lang="en-US" altLang="en-US" dirty="0"/>
          </a:p>
        </p:txBody>
      </p:sp>
    </p:spTree>
    <p:extLst>
      <p:ext uri="{BB962C8B-B14F-4D97-AF65-F5344CB8AC3E}">
        <p14:creationId xmlns:p14="http://schemas.microsoft.com/office/powerpoint/2010/main" val="3446279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Brett Snowden, Copyright 2020</a:t>
            </a:r>
            <a:endParaRPr lang="en-US" altLang="en-US" dirty="0"/>
          </a:p>
        </p:txBody>
      </p:sp>
      <p:sp>
        <p:nvSpPr>
          <p:cNvPr id="6" name="Slide Number Placeholder 5"/>
          <p:cNvSpPr>
            <a:spLocks noGrp="1"/>
          </p:cNvSpPr>
          <p:nvPr>
            <p:ph type="sldNum" sz="quarter" idx="12"/>
          </p:nvPr>
        </p:nvSpPr>
        <p:spPr/>
        <p:txBody>
          <a:bodyPr/>
          <a:lstStyle/>
          <a:p>
            <a:pPr>
              <a:defRPr/>
            </a:pPr>
            <a:fld id="{78B9A76A-3895-4124-A406-9DBA75E54833}" type="slidenum">
              <a:rPr lang="en-US" altLang="en-US" smtClean="0"/>
              <a:pPr>
                <a:defRPr/>
              </a:pPr>
              <a:t>‹#›</a:t>
            </a:fld>
            <a:endParaRPr lang="en-US" alt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258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Brett Snowden, Copyright 2020</a:t>
            </a:r>
            <a:endParaRPr lang="en-US" altLang="en-US" dirty="0"/>
          </a:p>
        </p:txBody>
      </p:sp>
      <p:sp>
        <p:nvSpPr>
          <p:cNvPr id="6" name="Slide Number Placeholder 5"/>
          <p:cNvSpPr>
            <a:spLocks noGrp="1"/>
          </p:cNvSpPr>
          <p:nvPr>
            <p:ph type="sldNum" sz="quarter" idx="12"/>
          </p:nvPr>
        </p:nvSpPr>
        <p:spPr/>
        <p:txBody>
          <a:bodyPr/>
          <a:lstStyle/>
          <a:p>
            <a:pPr>
              <a:defRPr/>
            </a:pPr>
            <a:fld id="{78B9A76A-3895-4124-A406-9DBA75E54833}" type="slidenum">
              <a:rPr lang="en-US" altLang="en-US" smtClean="0"/>
              <a:pPr>
                <a:defRPr/>
              </a:pPr>
              <a:t>‹#›</a:t>
            </a:fld>
            <a:endParaRPr lang="en-US" alt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16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Brett Snowden, Copyright 2020</a:t>
            </a:r>
            <a:endParaRPr lang="en-US" altLang="en-US" dirty="0"/>
          </a:p>
        </p:txBody>
      </p:sp>
      <p:sp>
        <p:nvSpPr>
          <p:cNvPr id="6" name="Slide Number Placeholder 5"/>
          <p:cNvSpPr>
            <a:spLocks noGrp="1"/>
          </p:cNvSpPr>
          <p:nvPr>
            <p:ph type="sldNum" sz="quarter" idx="12"/>
          </p:nvPr>
        </p:nvSpPr>
        <p:spPr/>
        <p:txBody>
          <a:bodyPr/>
          <a:lstStyle/>
          <a:p>
            <a:pPr>
              <a:defRPr/>
            </a:pPr>
            <a:fld id="{0BA96BE9-7FD7-4D85-B468-3E9A8EB6C018}" type="slidenum">
              <a:rPr lang="en-US" altLang="en-US" smtClean="0"/>
              <a:pPr>
                <a:defRPr/>
              </a:pPr>
              <a:t>‹#›</a:t>
            </a:fld>
            <a:endParaRPr lang="en-US" alt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089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Brett Snowden, Copyright 2020</a:t>
            </a:r>
            <a:endParaRPr lang="en-US" altLang="en-US" dirty="0"/>
          </a:p>
        </p:txBody>
      </p:sp>
      <p:sp>
        <p:nvSpPr>
          <p:cNvPr id="6" name="Slide Number Placeholder 5"/>
          <p:cNvSpPr>
            <a:spLocks noGrp="1"/>
          </p:cNvSpPr>
          <p:nvPr>
            <p:ph type="sldNum" sz="quarter" idx="12"/>
          </p:nvPr>
        </p:nvSpPr>
        <p:spPr/>
        <p:txBody>
          <a:bodyPr/>
          <a:lstStyle/>
          <a:p>
            <a:pPr>
              <a:defRPr/>
            </a:pPr>
            <a:fld id="{9E3A683C-6D52-499C-9F9C-AC94793DEAE6}" type="slidenum">
              <a:rPr lang="en-US" altLang="en-US" smtClean="0"/>
              <a:pPr>
                <a:defRPr/>
              </a:pPr>
              <a:t>‹#›</a:t>
            </a:fld>
            <a:endParaRPr lang="en-US" alt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16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Brett Snowden, Copyright 2020</a:t>
            </a:r>
          </a:p>
        </p:txBody>
      </p:sp>
      <p:sp>
        <p:nvSpPr>
          <p:cNvPr id="6" name="Slide Number Placeholder 5"/>
          <p:cNvSpPr>
            <a:spLocks noGrp="1"/>
          </p:cNvSpPr>
          <p:nvPr>
            <p:ph type="sldNum" sz="quarter" idx="12"/>
          </p:nvPr>
        </p:nvSpPr>
        <p:spPr/>
        <p:txBody>
          <a:bodyPr/>
          <a:lstStyle/>
          <a:p>
            <a:pPr>
              <a:defRPr/>
            </a:pPr>
            <a:fld id="{7F1E356F-A08B-457C-8502-7017A1F0209E}" type="slidenum">
              <a:rPr lang="en-US" altLang="en-US" smtClean="0"/>
              <a:pPr>
                <a:defRPr/>
              </a:pPr>
              <a:t>‹#›</a:t>
            </a:fld>
            <a:endParaRPr lang="en-US" altLang="en-US" dirty="0"/>
          </a:p>
        </p:txBody>
      </p:sp>
    </p:spTree>
    <p:extLst>
      <p:ext uri="{BB962C8B-B14F-4D97-AF65-F5344CB8AC3E}">
        <p14:creationId xmlns:p14="http://schemas.microsoft.com/office/powerpoint/2010/main" val="222992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Brett Snowden, Copyright 2020</a:t>
            </a:r>
            <a:endParaRPr lang="en-US" altLang="en-US" dirty="0"/>
          </a:p>
        </p:txBody>
      </p:sp>
      <p:sp>
        <p:nvSpPr>
          <p:cNvPr id="6" name="Slide Number Placeholder 5"/>
          <p:cNvSpPr>
            <a:spLocks noGrp="1"/>
          </p:cNvSpPr>
          <p:nvPr>
            <p:ph type="sldNum" sz="quarter" idx="12"/>
          </p:nvPr>
        </p:nvSpPr>
        <p:spPr/>
        <p:txBody>
          <a:bodyPr/>
          <a:lstStyle/>
          <a:p>
            <a:pPr>
              <a:defRPr/>
            </a:pPr>
            <a:fld id="{A99BDACC-FBCE-4A08-9202-0BF331911283}" type="slidenum">
              <a:rPr lang="en-US" altLang="en-US" smtClean="0"/>
              <a:pPr>
                <a:defRPr/>
              </a:pPr>
              <a:t>‹#›</a:t>
            </a:fld>
            <a:endParaRPr lang="en-US" alt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83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Brett Snowden, Copyright 2020</a:t>
            </a:r>
            <a:endParaRPr lang="en-US" altLang="en-US" dirty="0"/>
          </a:p>
        </p:txBody>
      </p:sp>
      <p:sp>
        <p:nvSpPr>
          <p:cNvPr id="7" name="Slide Number Placeholder 6"/>
          <p:cNvSpPr>
            <a:spLocks noGrp="1"/>
          </p:cNvSpPr>
          <p:nvPr>
            <p:ph type="sldNum" sz="quarter" idx="12"/>
          </p:nvPr>
        </p:nvSpPr>
        <p:spPr/>
        <p:txBody>
          <a:bodyPr/>
          <a:lstStyle/>
          <a:p>
            <a:pPr>
              <a:defRPr/>
            </a:pPr>
            <a:fld id="{FC8B276E-1BD8-4C2D-87B2-43316DFA4D2E}" type="slidenum">
              <a:rPr lang="en-US" altLang="en-US" smtClean="0"/>
              <a:pPr>
                <a:defRPr/>
              </a:pPr>
              <a:t>‹#›</a:t>
            </a:fld>
            <a:endParaRPr lang="en-US" altLang="en-US" dirty="0"/>
          </a:p>
        </p:txBody>
      </p:sp>
    </p:spTree>
    <p:extLst>
      <p:ext uri="{BB962C8B-B14F-4D97-AF65-F5344CB8AC3E}">
        <p14:creationId xmlns:p14="http://schemas.microsoft.com/office/powerpoint/2010/main" val="240506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Brett Snowden, Copyright 2020</a:t>
            </a:r>
            <a:endParaRPr lang="en-US" altLang="en-US" dirty="0"/>
          </a:p>
        </p:txBody>
      </p:sp>
      <p:sp>
        <p:nvSpPr>
          <p:cNvPr id="9" name="Slide Number Placeholder 8"/>
          <p:cNvSpPr>
            <a:spLocks noGrp="1"/>
          </p:cNvSpPr>
          <p:nvPr>
            <p:ph type="sldNum" sz="quarter" idx="12"/>
          </p:nvPr>
        </p:nvSpPr>
        <p:spPr/>
        <p:txBody>
          <a:bodyPr/>
          <a:lstStyle/>
          <a:p>
            <a:pPr>
              <a:defRPr/>
            </a:pPr>
            <a:fld id="{3DD78616-D3D1-4728-8A05-233BE29D5A91}" type="slidenum">
              <a:rPr lang="en-US" altLang="en-US" smtClean="0"/>
              <a:pPr>
                <a:defRPr/>
              </a:pPr>
              <a:t>‹#›</a:t>
            </a:fld>
            <a:endParaRPr lang="en-US" alt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26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altLang="en-US"/>
              <a:t>Brett Snowden, Copyright 2020</a:t>
            </a:r>
            <a:endParaRPr lang="en-US" altLang="en-US" dirty="0"/>
          </a:p>
        </p:txBody>
      </p:sp>
      <p:sp>
        <p:nvSpPr>
          <p:cNvPr id="5" name="Slide Number Placeholder 4"/>
          <p:cNvSpPr>
            <a:spLocks noGrp="1"/>
          </p:cNvSpPr>
          <p:nvPr>
            <p:ph type="sldNum" sz="quarter" idx="12"/>
          </p:nvPr>
        </p:nvSpPr>
        <p:spPr/>
        <p:txBody>
          <a:bodyPr/>
          <a:lstStyle/>
          <a:p>
            <a:pPr>
              <a:defRPr/>
            </a:pPr>
            <a:fld id="{F964E058-ADAC-43DD-A2C0-F7C4DCA82F29}" type="slidenum">
              <a:rPr lang="en-US" altLang="en-US" smtClean="0"/>
              <a:pPr>
                <a:defRPr/>
              </a:pPr>
              <a:t>‹#›</a:t>
            </a:fld>
            <a:endParaRPr lang="en-US" alt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9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a:t>Brett Snowden, Copyright 2020</a:t>
            </a:r>
            <a:endParaRPr lang="en-US" altLang="en-US" dirty="0"/>
          </a:p>
        </p:txBody>
      </p:sp>
      <p:sp>
        <p:nvSpPr>
          <p:cNvPr id="4" name="Slide Number Placeholder 3"/>
          <p:cNvSpPr>
            <a:spLocks noGrp="1"/>
          </p:cNvSpPr>
          <p:nvPr>
            <p:ph type="sldNum" sz="quarter" idx="12"/>
          </p:nvPr>
        </p:nvSpPr>
        <p:spPr/>
        <p:txBody>
          <a:bodyPr/>
          <a:lstStyle/>
          <a:p>
            <a:pPr>
              <a:defRPr/>
            </a:pPr>
            <a:fld id="{10A36E78-0A1E-48DA-97BA-21372EF3CA64}" type="slidenum">
              <a:rPr lang="en-US" altLang="en-US" smtClean="0"/>
              <a:pPr>
                <a:defRPr/>
              </a:pPr>
              <a:t>‹#›</a:t>
            </a:fld>
            <a:endParaRPr lang="en-US" altLang="en-US" dirty="0"/>
          </a:p>
        </p:txBody>
      </p:sp>
    </p:spTree>
    <p:extLst>
      <p:ext uri="{BB962C8B-B14F-4D97-AF65-F5344CB8AC3E}">
        <p14:creationId xmlns:p14="http://schemas.microsoft.com/office/powerpoint/2010/main" val="13006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Brett Snowden, Copyright 2020</a:t>
            </a:r>
            <a:endParaRPr lang="en-US" altLang="en-US" dirty="0"/>
          </a:p>
        </p:txBody>
      </p:sp>
      <p:sp>
        <p:nvSpPr>
          <p:cNvPr id="7" name="Slide Number Placeholder 6"/>
          <p:cNvSpPr>
            <a:spLocks noGrp="1"/>
          </p:cNvSpPr>
          <p:nvPr>
            <p:ph type="sldNum" sz="quarter" idx="12"/>
          </p:nvPr>
        </p:nvSpPr>
        <p:spPr/>
        <p:txBody>
          <a:bodyPr/>
          <a:lstStyle/>
          <a:p>
            <a:pPr>
              <a:defRPr/>
            </a:pPr>
            <a:fld id="{999C9BC6-9D5F-45F2-B5D2-162B63D747A8}" type="slidenum">
              <a:rPr lang="en-US" altLang="en-US" smtClean="0"/>
              <a:pPr>
                <a:defRPr/>
              </a:pPr>
              <a:t>‹#›</a:t>
            </a:fld>
            <a:endParaRPr lang="en-US" alt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90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Brett Snowden, Copyright 2020</a:t>
            </a:r>
            <a:endParaRPr lang="en-US" altLang="en-US" dirty="0"/>
          </a:p>
        </p:txBody>
      </p:sp>
      <p:sp>
        <p:nvSpPr>
          <p:cNvPr id="7" name="Slide Number Placeholder 6"/>
          <p:cNvSpPr>
            <a:spLocks noGrp="1"/>
          </p:cNvSpPr>
          <p:nvPr>
            <p:ph type="sldNum" sz="quarter" idx="12"/>
          </p:nvPr>
        </p:nvSpPr>
        <p:spPr/>
        <p:txBody>
          <a:bodyPr/>
          <a:lstStyle/>
          <a:p>
            <a:pPr>
              <a:defRPr/>
            </a:pPr>
            <a:fld id="{319273F7-6F77-4442-B50A-0AFE76D1A4F5}" type="slidenum">
              <a:rPr lang="en-US" altLang="en-US" smtClean="0"/>
              <a:pPr>
                <a:defRPr/>
              </a:pPr>
              <a:t>‹#›</a:t>
            </a:fld>
            <a:endParaRPr lang="en-US" altLang="en-US" dirty="0"/>
          </a:p>
        </p:txBody>
      </p:sp>
    </p:spTree>
    <p:extLst>
      <p:ext uri="{BB962C8B-B14F-4D97-AF65-F5344CB8AC3E}">
        <p14:creationId xmlns:p14="http://schemas.microsoft.com/office/powerpoint/2010/main" val="188145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altLang="en-US"/>
              <a:t>Brett Snowden, Copyright 2020</a:t>
            </a:r>
            <a:endParaRPr lang="en-US" alt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8B9A76A-3895-4124-A406-9DBA75E54833}" type="slidenum">
              <a:rPr lang="en-US" altLang="en-US" smtClean="0"/>
              <a:pPr>
                <a:defRPr/>
              </a:pPr>
              <a:t>‹#›</a:t>
            </a:fld>
            <a:endParaRPr lang="en-US" altLang="en-US" dirty="0"/>
          </a:p>
        </p:txBody>
      </p:sp>
    </p:spTree>
    <p:extLst>
      <p:ext uri="{BB962C8B-B14F-4D97-AF65-F5344CB8AC3E}">
        <p14:creationId xmlns:p14="http://schemas.microsoft.com/office/powerpoint/2010/main" val="267248326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hf sldNum="0"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picserver.org/r/result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checkbox-check-mark-mark-check-303113/"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noknight.wordpress.com/2014/03/19/should-a-christian-eat-their-placenta/"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nganewsongpoetry.blogspot.com/2012/02/love-lord-your-god.html" TargetMode="External"/><Relationship Id="rId2" Type="http://schemas.openxmlformats.org/officeDocument/2006/relationships/image" Target="../media/image19.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anujmagazine.blogspot.com/2014/03/being-intellectually-humble-is-actually.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teamwork-team-gear-board-chalk-2499638/"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tdktalks.com/introductions-key-productive-networking/"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psd/3717444865/"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www.flickr.com/photos/rykneethling/5811115037" TargetMode="External"/><Relationship Id="rId5" Type="http://schemas.openxmlformats.org/officeDocument/2006/relationships/image" Target="../media/image23.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144008357@N08/33661468863"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flickr.com/photos/cafecredit/2709485875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vimeopro.com/dhlc/sermonvideos/video/152337106" TargetMode="External"/><Relationship Id="rId5" Type="http://schemas.openxmlformats.org/officeDocument/2006/relationships/image" Target="../media/image27.jp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s://vimeopro.com/dhlc/sermonvideos/video/152337106"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onyxtruth.com/2015/03/13/bigot-watch/"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leesean/7021431279" TargetMode="External"/><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fabiusmaximus.com/2019/03/15/rcp85-climate-science-corruption/"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commons.wikimedia.org/wiki/File:Sm_team_goals_logo_fundraising_2010.png" TargetMode="Externa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almostalwaysthinking.com/2012/01/30/why-do-we-promote-people-out-of-what-theyre-good-at" TargetMode="External"/><Relationship Id="rId5" Type="http://schemas.openxmlformats.org/officeDocument/2006/relationships/image" Target="../media/image32.gif"/><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creative-commons-images.com/highway-signs/m/maintenance.html" TargetMode="External"/><Relationship Id="rId5" Type="http://schemas.openxmlformats.org/officeDocument/2006/relationships/image" Target="../media/image33.jp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commons.wikimedia.org/wiki/File:Bethany_Bible_Church_Sanctuary,_810_East_Huron_River_Drive,Van_Buren_Township,_Michigan_-_panoramio.jpg" TargetMode="External"/><Relationship Id="rId5" Type="http://schemas.openxmlformats.org/officeDocument/2006/relationships/image" Target="../media/image34.jp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thebluediamondgallery.com/wooden-tile/i/inventory.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www.flickr.com/photos/deeplifequotes/8556777776/" TargetMode="External"/><Relationship Id="rId5" Type="http://schemas.openxmlformats.org/officeDocument/2006/relationships/image" Target="../media/image36.jp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jjwrites.wordpress.com/"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blog.roboforex.com/blog/2019/10/18/money-management-what-is-it-part-1/"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reative-commons-images.com/clipboard/audit-report.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picpedia.org/clipboard/budget.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en.wikipedia.org/wiki/Buried_Treasure_%28TV_series%29"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inpraiseofjesus.org/?tag=christian-busines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pngall.com/approved-png"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leadershipfreak.blog/2016/03/07/3-surprising-ways-to-get-the-most-from-screw-ups/" TargetMode="External"/><Relationship Id="rId5" Type="http://schemas.openxmlformats.org/officeDocument/2006/relationships/image" Target="../media/image44.jp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vimeo.com/32512384"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hyperlink" Target="https://pixabay.com/en/poster-motivation-1478761/" TargetMode="Externa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en.wikipedia.org/wiki/Polity_%28publisher%2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flickr.com/photos/111692634@N04/1140698076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unityactionmk.org/about/our-trustees/"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DAC0-84EA-48DE-BEC1-BCC238FACE4A}"/>
              </a:ext>
            </a:extLst>
          </p:cNvPr>
          <p:cNvSpPr>
            <a:spLocks noGrp="1"/>
          </p:cNvSpPr>
          <p:nvPr>
            <p:ph type="title"/>
          </p:nvPr>
        </p:nvSpPr>
        <p:spPr>
          <a:xfrm>
            <a:off x="971551" y="982132"/>
            <a:ext cx="7200897" cy="1303867"/>
          </a:xfrm>
        </p:spPr>
        <p:txBody>
          <a:bodyPr>
            <a:normAutofit fontScale="90000"/>
          </a:bodyPr>
          <a:lstStyle/>
          <a:p>
            <a:pPr>
              <a:lnSpc>
                <a:spcPct val="90000"/>
              </a:lnSpc>
            </a:pPr>
            <a:r>
              <a:rPr lang="en-US" altLang="en-US" sz="3400" b="1" dirty="0"/>
              <a:t>Florida East Coast Baptist Association</a:t>
            </a:r>
            <a:br>
              <a:rPr lang="en-US" altLang="en-US" sz="3400" b="1" dirty="0"/>
            </a:br>
            <a:r>
              <a:rPr lang="en-US" altLang="en-US" sz="3400" b="1" dirty="0"/>
              <a:t>2020 Virtual Joint Session</a:t>
            </a:r>
            <a:br>
              <a:rPr lang="en-US" altLang="en-US" sz="3400" b="1" dirty="0"/>
            </a:br>
            <a:r>
              <a:rPr lang="en-US" altLang="en-US" sz="3100" b="1" dirty="0"/>
              <a:t>Moderator Toby Philpart</a:t>
            </a:r>
            <a:endParaRPr lang="en-US" sz="3100" dirty="0"/>
          </a:p>
        </p:txBody>
      </p:sp>
      <p:sp>
        <p:nvSpPr>
          <p:cNvPr id="3" name="Content Placeholder 2">
            <a:extLst>
              <a:ext uri="{FF2B5EF4-FFF2-40B4-BE49-F238E27FC236}">
                <a16:creationId xmlns:a16="http://schemas.microsoft.com/office/drawing/2014/main" id="{7335259B-C9D2-447E-B56E-A3D770771904}"/>
              </a:ext>
            </a:extLst>
          </p:cNvPr>
          <p:cNvSpPr>
            <a:spLocks noGrp="1"/>
          </p:cNvSpPr>
          <p:nvPr>
            <p:ph idx="1"/>
          </p:nvPr>
        </p:nvSpPr>
        <p:spPr>
          <a:xfrm>
            <a:off x="971550" y="2556932"/>
            <a:ext cx="7200897" cy="3318936"/>
          </a:xfrm>
        </p:spPr>
        <p:txBody>
          <a:bodyPr>
            <a:normAutofit fontScale="70000" lnSpcReduction="20000"/>
          </a:bodyPr>
          <a:lstStyle/>
          <a:p>
            <a:pPr marL="0" indent="0">
              <a:lnSpc>
                <a:spcPct val="90000"/>
              </a:lnSpc>
              <a:buNone/>
            </a:pPr>
            <a:endParaRPr lang="en-US" altLang="en-US" b="1" dirty="0"/>
          </a:p>
          <a:p>
            <a:pPr marL="0" indent="0" algn="ctr">
              <a:lnSpc>
                <a:spcPct val="90000"/>
              </a:lnSpc>
              <a:buNone/>
            </a:pPr>
            <a:r>
              <a:rPr lang="en-US" altLang="en-US" sz="6500" b="1" dirty="0"/>
              <a:t>The Work and Worship of the Trustee Workshop</a:t>
            </a:r>
          </a:p>
          <a:p>
            <a:pPr marL="0" indent="0">
              <a:lnSpc>
                <a:spcPct val="90000"/>
              </a:lnSpc>
              <a:spcBef>
                <a:spcPts val="0"/>
              </a:spcBef>
              <a:spcAft>
                <a:spcPts val="0"/>
              </a:spcAft>
              <a:buNone/>
            </a:pPr>
            <a:endParaRPr lang="en-US" altLang="en-US" b="1" dirty="0"/>
          </a:p>
          <a:p>
            <a:pPr marL="0" indent="0" algn="ctr">
              <a:lnSpc>
                <a:spcPct val="120000"/>
              </a:lnSpc>
              <a:spcBef>
                <a:spcPts val="0"/>
              </a:spcBef>
              <a:spcAft>
                <a:spcPts val="0"/>
              </a:spcAft>
              <a:buNone/>
            </a:pPr>
            <a:r>
              <a:rPr lang="en-US" altLang="en-US" sz="3800" b="1" dirty="0"/>
              <a:t>October 26-27, 2020</a:t>
            </a:r>
          </a:p>
          <a:p>
            <a:pPr marL="0" indent="0" algn="ctr">
              <a:lnSpc>
                <a:spcPct val="120000"/>
              </a:lnSpc>
              <a:spcBef>
                <a:spcPts val="0"/>
              </a:spcBef>
              <a:spcAft>
                <a:spcPts val="0"/>
              </a:spcAft>
              <a:buNone/>
            </a:pPr>
            <a:r>
              <a:rPr lang="en-US" altLang="en-US" sz="3800" b="1" dirty="0"/>
              <a:t>5:30 p.m. – 6:45 p.m.</a:t>
            </a:r>
          </a:p>
          <a:p>
            <a:pPr marL="0" indent="0">
              <a:lnSpc>
                <a:spcPct val="90000"/>
              </a:lnSpc>
              <a:spcBef>
                <a:spcPts val="0"/>
              </a:spcBef>
              <a:spcAft>
                <a:spcPts val="0"/>
              </a:spcAft>
              <a:buNone/>
            </a:pPr>
            <a:endParaRPr lang="en-US" altLang="en-US" b="1" dirty="0"/>
          </a:p>
          <a:p>
            <a:pPr marL="0" indent="0" algn="r">
              <a:lnSpc>
                <a:spcPct val="90000"/>
              </a:lnSpc>
              <a:spcBef>
                <a:spcPts val="0"/>
              </a:spcBef>
              <a:spcAft>
                <a:spcPts val="0"/>
              </a:spcAft>
              <a:buNone/>
            </a:pPr>
            <a:endParaRPr lang="en-US" altLang="en-US" b="1" dirty="0"/>
          </a:p>
          <a:p>
            <a:pPr marL="0" indent="0" algn="r">
              <a:lnSpc>
                <a:spcPct val="90000"/>
              </a:lnSpc>
              <a:spcBef>
                <a:spcPts val="0"/>
              </a:spcBef>
              <a:spcAft>
                <a:spcPts val="0"/>
              </a:spcAft>
              <a:buNone/>
            </a:pPr>
            <a:r>
              <a:rPr lang="en-US" altLang="en-US" b="1" dirty="0"/>
              <a:t>Dr. Brett Snowden, Pastor</a:t>
            </a:r>
          </a:p>
        </p:txBody>
      </p:sp>
      <p:sp>
        <p:nvSpPr>
          <p:cNvPr id="4" name="Footer Placeholder 3">
            <a:extLst>
              <a:ext uri="{FF2B5EF4-FFF2-40B4-BE49-F238E27FC236}">
                <a16:creationId xmlns:a16="http://schemas.microsoft.com/office/drawing/2014/main" id="{EFFCB921-E2A9-4A35-9DC6-16B05BFA694A}"/>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79667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8740-C441-4937-831D-8E7968AA6BAC}"/>
              </a:ext>
            </a:extLst>
          </p:cNvPr>
          <p:cNvSpPr>
            <a:spLocks noGrp="1"/>
          </p:cNvSpPr>
          <p:nvPr>
            <p:ph type="title"/>
          </p:nvPr>
        </p:nvSpPr>
        <p:spPr/>
        <p:txBody>
          <a:bodyPr>
            <a:normAutofit fontScale="90000"/>
          </a:bodyPr>
          <a:lstStyle/>
          <a:p>
            <a:r>
              <a:rPr lang="en-US" b="1" dirty="0">
                <a:solidFill>
                  <a:srgbClr val="663300"/>
                </a:solidFill>
              </a:rPr>
              <a:t>TRUSTEES AS OFFICERS IN GOD’S CHURCH</a:t>
            </a:r>
          </a:p>
        </p:txBody>
      </p:sp>
      <p:sp>
        <p:nvSpPr>
          <p:cNvPr id="3" name="Content Placeholder 2">
            <a:extLst>
              <a:ext uri="{FF2B5EF4-FFF2-40B4-BE49-F238E27FC236}">
                <a16:creationId xmlns:a16="http://schemas.microsoft.com/office/drawing/2014/main" id="{36FFFF88-E324-4828-B1A0-4A886A058BDF}"/>
              </a:ext>
            </a:extLst>
          </p:cNvPr>
          <p:cNvSpPr>
            <a:spLocks noGrp="1"/>
          </p:cNvSpPr>
          <p:nvPr>
            <p:ph idx="1"/>
          </p:nvPr>
        </p:nvSpPr>
        <p:spPr/>
        <p:txBody>
          <a:bodyPr>
            <a:normAutofit lnSpcReduction="10000"/>
          </a:bodyPr>
          <a:lstStyle/>
          <a:p>
            <a:pPr marL="0" indent="0">
              <a:buNone/>
            </a:pPr>
            <a:r>
              <a:rPr lang="en-US" sz="2800" b="1" spc="-10"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The establishment of trustees as officers in a local congregation </a:t>
            </a:r>
            <a:r>
              <a:rPr lang="en-US" sz="2800" b="1" spc="-5"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(church) is a </a:t>
            </a:r>
            <a:r>
              <a:rPr lang="en-US" sz="2800" b="1" u="sng" spc="-5" dirty="0">
                <a:solidFill>
                  <a:srgbClr val="3399FF"/>
                </a:solidFill>
                <a:effectLst/>
                <a:latin typeface="Arial" panose="020B0604020202020204" pitchFamily="34" charset="0"/>
                <a:ea typeface="Times New Roman" panose="02020603050405020304" pitchFamily="18" charset="0"/>
                <a:cs typeface="Arial" panose="020B0604020202020204" pitchFamily="34" charset="0"/>
              </a:rPr>
              <a:t>requirement by civil law</a:t>
            </a:r>
            <a:r>
              <a:rPr lang="en-US" sz="2800" b="1" spc="-5"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in some states, and an </a:t>
            </a:r>
            <a:r>
              <a:rPr lang="en-US" sz="28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expedient to the congregation. In most Baptist church’s, trustees </a:t>
            </a:r>
            <a:r>
              <a:rPr lang="en-US" sz="2800" b="1" spc="-10"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assume their office by election through the general congregation.</a:t>
            </a:r>
            <a:endParaRPr lang="en-US" sz="28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B42C16A3-3B49-4923-A179-8ED2F192FC56}"/>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59269974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285F-D336-4B3C-975E-8E31814E8FCA}"/>
              </a:ext>
            </a:extLst>
          </p:cNvPr>
          <p:cNvSpPr>
            <a:spLocks noGrp="1"/>
          </p:cNvSpPr>
          <p:nvPr>
            <p:ph type="title"/>
          </p:nvPr>
        </p:nvSpPr>
        <p:spPr>
          <a:xfrm>
            <a:off x="5651868" y="982132"/>
            <a:ext cx="2520579" cy="1303867"/>
          </a:xfrm>
        </p:spPr>
        <p:txBody>
          <a:bodyPr>
            <a:normAutofit/>
          </a:bodyPr>
          <a:lstStyle/>
          <a:p>
            <a:endParaRPr lang="en-US"/>
          </a:p>
        </p:txBody>
      </p:sp>
      <p:sp>
        <p:nvSpPr>
          <p:cNvPr id="10" name="Content Placeholder 9">
            <a:extLst>
              <a:ext uri="{FF2B5EF4-FFF2-40B4-BE49-F238E27FC236}">
                <a16:creationId xmlns:a16="http://schemas.microsoft.com/office/drawing/2014/main" id="{F86AA85F-73DE-47CC-983A-1B64FD72BDD1}"/>
              </a:ext>
            </a:extLst>
          </p:cNvPr>
          <p:cNvSpPr>
            <a:spLocks noGrp="1"/>
          </p:cNvSpPr>
          <p:nvPr>
            <p:ph idx="1"/>
          </p:nvPr>
        </p:nvSpPr>
        <p:spPr>
          <a:xfrm>
            <a:off x="5651868" y="2556932"/>
            <a:ext cx="2520578" cy="3318936"/>
          </a:xfrm>
        </p:spPr>
        <p:txBody>
          <a:bodyPr>
            <a:normAutofit fontScale="55000" lnSpcReduction="20000"/>
          </a:bodyPr>
          <a:lstStyle/>
          <a:p>
            <a:pPr marL="0" indent="0">
              <a:buNone/>
            </a:pPr>
            <a:r>
              <a:rPr lang="en-US" sz="2900" b="1" dirty="0">
                <a:solidFill>
                  <a:srgbClr val="663300"/>
                </a:solidFill>
                <a:effectLst/>
                <a:latin typeface="Times New Roman" panose="02020603050405020304" pitchFamily="18" charset="0"/>
                <a:ea typeface="Times New Roman" panose="02020603050405020304" pitchFamily="18" charset="0"/>
                <a:cs typeface="Times New Roman" panose="02020603050405020304" pitchFamily="18" charset="0"/>
              </a:rPr>
              <a:t>Effective trustees will function as </a:t>
            </a:r>
            <a:r>
              <a:rPr lang="en-US" sz="29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Christian stewards</a:t>
            </a:r>
            <a:r>
              <a:rPr lang="en-US" sz="2900" b="1" dirty="0">
                <a:solidFill>
                  <a:srgbClr val="663300"/>
                </a:solidFill>
                <a:effectLst/>
                <a:latin typeface="Times New Roman" panose="02020603050405020304" pitchFamily="18" charset="0"/>
                <a:ea typeface="Times New Roman" panose="02020603050405020304" pitchFamily="18" charset="0"/>
                <a:cs typeface="Times New Roman" panose="02020603050405020304" pitchFamily="18" charset="0"/>
              </a:rPr>
              <a:t> of property God has entrusted to the congregation. </a:t>
            </a:r>
          </a:p>
          <a:p>
            <a:pPr marL="0" indent="0">
              <a:buNone/>
            </a:pPr>
            <a:r>
              <a:rPr lang="en-US" sz="2900" b="1" dirty="0">
                <a:solidFill>
                  <a:srgbClr val="663300"/>
                </a:solidFill>
                <a:effectLst/>
                <a:latin typeface="Times New Roman" panose="02020603050405020304" pitchFamily="18" charset="0"/>
                <a:ea typeface="Times New Roman" panose="02020603050405020304" pitchFamily="18" charset="0"/>
                <a:cs typeface="Times New Roman" panose="02020603050405020304" pitchFamily="18" charset="0"/>
              </a:rPr>
              <a:t>This includes supervising and maintaining both the physical property of the congregation and gifts made to the congregation so that the </a:t>
            </a:r>
            <a:r>
              <a:rPr lang="en-US" sz="2900" b="1" u="sng" dirty="0">
                <a:solidFill>
                  <a:srgbClr val="3399FF"/>
                </a:solidFill>
                <a:effectLst/>
                <a:latin typeface="Times New Roman" panose="02020603050405020304" pitchFamily="18" charset="0"/>
                <a:ea typeface="Times New Roman" panose="02020603050405020304" pitchFamily="18" charset="0"/>
                <a:cs typeface="Times New Roman" panose="02020603050405020304" pitchFamily="18" charset="0"/>
              </a:rPr>
              <a:t>ministries of the congregation can be effective</a:t>
            </a:r>
            <a:r>
              <a:rPr lang="en-US" sz="2900" b="1" dirty="0">
                <a:solidFill>
                  <a:srgbClr val="663300"/>
                </a:solidFill>
                <a:effectLst/>
                <a:latin typeface="Times New Roman" panose="02020603050405020304" pitchFamily="18" charset="0"/>
                <a:ea typeface="Times New Roman" panose="02020603050405020304" pitchFamily="18" charset="0"/>
                <a:cs typeface="Times New Roman" panose="02020603050405020304" pitchFamily="18" charset="0"/>
              </a:rPr>
              <a:t>, and all legal requirements related to the property are satisfied.</a:t>
            </a:r>
            <a:endParaRPr lang="en-US" sz="2900" b="1" dirty="0">
              <a:solidFill>
                <a:srgbClr val="6633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descr="A close up of a street sign&#10;&#10;Description automatically generated">
            <a:extLst>
              <a:ext uri="{FF2B5EF4-FFF2-40B4-BE49-F238E27FC236}">
                <a16:creationId xmlns:a16="http://schemas.microsoft.com/office/drawing/2014/main" id="{7914A75C-51BA-4B4A-8F75-DCAE0480518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742" r="19493" b="-2"/>
          <a:stretch/>
        </p:blipFill>
        <p:spPr>
          <a:xfrm>
            <a:off x="1059512" y="1410208"/>
            <a:ext cx="3959083" cy="3858780"/>
          </a:xfrm>
          <a:prstGeom prst="rect">
            <a:avLst/>
          </a:prstGeom>
        </p:spPr>
      </p:pic>
      <p:sp>
        <p:nvSpPr>
          <p:cNvPr id="3" name="Footer Placeholder 2">
            <a:extLst>
              <a:ext uri="{FF2B5EF4-FFF2-40B4-BE49-F238E27FC236}">
                <a16:creationId xmlns:a16="http://schemas.microsoft.com/office/drawing/2014/main" id="{C6F03081-3C21-4E73-981C-47A1DD4DF995}"/>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80464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730D-EDA4-4870-B04F-0521FB64587B}"/>
              </a:ext>
            </a:extLst>
          </p:cNvPr>
          <p:cNvSpPr>
            <a:spLocks noGrp="1"/>
          </p:cNvSpPr>
          <p:nvPr>
            <p:ph type="title"/>
          </p:nvPr>
        </p:nvSpPr>
        <p:spPr>
          <a:xfrm>
            <a:off x="482600" y="804333"/>
            <a:ext cx="3718717" cy="5249334"/>
          </a:xfrm>
        </p:spPr>
        <p:txBody>
          <a:bodyPr>
            <a:normAutofit/>
          </a:bodyPr>
          <a:lstStyle/>
          <a:p>
            <a:pPr algn="r"/>
            <a:r>
              <a:rPr lang="en-US" b="1" dirty="0">
                <a:solidFill>
                  <a:srgbClr val="3399FF"/>
                </a:solidFill>
              </a:rPr>
              <a:t>Defining the Trustee</a:t>
            </a:r>
          </a:p>
        </p:txBody>
      </p:sp>
      <p:sp>
        <p:nvSpPr>
          <p:cNvPr id="3" name="Content Placeholder 2">
            <a:extLst>
              <a:ext uri="{FF2B5EF4-FFF2-40B4-BE49-F238E27FC236}">
                <a16:creationId xmlns:a16="http://schemas.microsoft.com/office/drawing/2014/main" id="{2E5C1E7A-6924-486D-B3FF-729AD9E5B207}"/>
              </a:ext>
            </a:extLst>
          </p:cNvPr>
          <p:cNvSpPr>
            <a:spLocks noGrp="1"/>
          </p:cNvSpPr>
          <p:nvPr>
            <p:ph idx="1"/>
          </p:nvPr>
        </p:nvSpPr>
        <p:spPr>
          <a:xfrm>
            <a:off x="4933950" y="804333"/>
            <a:ext cx="3848100" cy="5249334"/>
          </a:xfrm>
        </p:spPr>
        <p:txBody>
          <a:bodyPr anchor="ctr">
            <a:normAutofit fontScale="92500" lnSpcReduction="10000"/>
          </a:bodyPr>
          <a:lstStyle/>
          <a:p>
            <a:r>
              <a:rPr lang="en-US" sz="2400" b="1" dirty="0">
                <a:solidFill>
                  <a:srgbClr val="663300"/>
                </a:solidFill>
              </a:rPr>
              <a:t>Persons “who manage for others,” or who hold title on behalf of others.”</a:t>
            </a:r>
          </a:p>
          <a:p>
            <a:endParaRPr lang="en-US" sz="2400" b="1" dirty="0">
              <a:solidFill>
                <a:srgbClr val="663300"/>
              </a:solidFill>
            </a:endParaRPr>
          </a:p>
          <a:p>
            <a:r>
              <a:rPr lang="en-US" sz="2400" b="1" dirty="0">
                <a:solidFill>
                  <a:srgbClr val="663300"/>
                </a:solidFill>
              </a:rPr>
              <a:t>It means that a church has put its confidence in a group of members and has given them the duty of caring for their material possessions.</a:t>
            </a:r>
          </a:p>
          <a:p>
            <a:endParaRPr lang="en-US" sz="2400" b="1" dirty="0">
              <a:solidFill>
                <a:srgbClr val="663300"/>
              </a:solidFill>
            </a:endParaRPr>
          </a:p>
          <a:p>
            <a:r>
              <a:rPr lang="en-US" sz="2400" b="1" dirty="0">
                <a:solidFill>
                  <a:srgbClr val="663300"/>
                </a:solidFill>
              </a:rPr>
              <a:t>Unfortunately, we do not find the word “trustee” in the Bible.</a:t>
            </a:r>
          </a:p>
        </p:txBody>
      </p:sp>
      <p:sp>
        <p:nvSpPr>
          <p:cNvPr id="4" name="Footer Placeholder 3">
            <a:extLst>
              <a:ext uri="{FF2B5EF4-FFF2-40B4-BE49-F238E27FC236}">
                <a16:creationId xmlns:a16="http://schemas.microsoft.com/office/drawing/2014/main" id="{1ECEE0EB-774C-4CAC-B2A2-61C0F57D53CB}"/>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9974301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997B-A89F-44FD-963C-9E8539765586}"/>
              </a:ext>
            </a:extLst>
          </p:cNvPr>
          <p:cNvSpPr>
            <a:spLocks noGrp="1"/>
          </p:cNvSpPr>
          <p:nvPr>
            <p:ph type="title"/>
          </p:nvPr>
        </p:nvSpPr>
        <p:spPr/>
        <p:txBody>
          <a:bodyPr/>
          <a:lstStyle/>
          <a:p>
            <a:r>
              <a:rPr lang="en-US" b="1" dirty="0">
                <a:solidFill>
                  <a:srgbClr val="663300"/>
                </a:solidFill>
              </a:rPr>
              <a:t>STEWARDS</a:t>
            </a:r>
          </a:p>
        </p:txBody>
      </p:sp>
      <p:sp>
        <p:nvSpPr>
          <p:cNvPr id="3" name="Content Placeholder 2">
            <a:extLst>
              <a:ext uri="{FF2B5EF4-FFF2-40B4-BE49-F238E27FC236}">
                <a16:creationId xmlns:a16="http://schemas.microsoft.com/office/drawing/2014/main" id="{364E1BCF-4E70-4BAD-9DA0-22206DA7B234}"/>
              </a:ext>
            </a:extLst>
          </p:cNvPr>
          <p:cNvSpPr>
            <a:spLocks noGrp="1"/>
          </p:cNvSpPr>
          <p:nvPr>
            <p:ph idx="1"/>
          </p:nvPr>
        </p:nvSpPr>
        <p:spPr/>
        <p:txBody>
          <a:bodyPr>
            <a:normAutofit fontScale="25000" lnSpcReduction="20000"/>
          </a:bodyPr>
          <a:lstStyle/>
          <a:p>
            <a:r>
              <a:rPr lang="en-US" sz="7400" dirty="0">
                <a:solidFill>
                  <a:srgbClr val="663300"/>
                </a:solidFill>
              </a:rPr>
              <a:t>We are </a:t>
            </a:r>
            <a:r>
              <a:rPr lang="en-US" sz="7400" b="1" dirty="0">
                <a:solidFill>
                  <a:srgbClr val="663300"/>
                </a:solidFill>
              </a:rPr>
              <a:t>STEWARDS</a:t>
            </a:r>
            <a:r>
              <a:rPr lang="en-US" sz="7400" dirty="0">
                <a:solidFill>
                  <a:srgbClr val="663300"/>
                </a:solidFill>
              </a:rPr>
              <a:t> of all that God has given us.</a:t>
            </a:r>
          </a:p>
          <a:p>
            <a:r>
              <a:rPr lang="en-US" sz="7400" b="1" i="0" dirty="0">
                <a:solidFill>
                  <a:srgbClr val="663300"/>
                </a:solidFill>
                <a:effectLst/>
              </a:rPr>
              <a:t>The central essence of a biblical world view stewardship is managing everything God brings into the believer's life in a manner that honors God. </a:t>
            </a:r>
            <a:endParaRPr lang="en-US" sz="7400" b="1" dirty="0">
              <a:solidFill>
                <a:srgbClr val="663300"/>
              </a:solidFill>
            </a:endParaRPr>
          </a:p>
          <a:p>
            <a:pPr marL="0" indent="0">
              <a:buNone/>
            </a:pPr>
            <a:endParaRPr lang="en-US" sz="7400" dirty="0"/>
          </a:p>
          <a:p>
            <a:pPr algn="l"/>
            <a:r>
              <a:rPr lang="en-US" sz="7400" b="1" i="0" dirty="0">
                <a:solidFill>
                  <a:srgbClr val="663300"/>
                </a:solidFill>
                <a:effectLst/>
              </a:rPr>
              <a:t>Psalm 24:1 </a:t>
            </a:r>
            <a:r>
              <a:rPr lang="en-US" sz="7400" b="1" i="0" dirty="0">
                <a:solidFill>
                  <a:srgbClr val="000000"/>
                </a:solidFill>
                <a:effectLst/>
              </a:rPr>
              <a:t>- </a:t>
            </a:r>
            <a:r>
              <a:rPr lang="en-US" sz="7400" b="1" i="0" dirty="0">
                <a:solidFill>
                  <a:srgbClr val="FF0000"/>
                </a:solidFill>
                <a:effectLst/>
              </a:rPr>
              <a:t>The earth is the </a:t>
            </a:r>
            <a:r>
              <a:rPr lang="en-US" sz="7400" b="1" i="0" cap="small" dirty="0">
                <a:solidFill>
                  <a:srgbClr val="FF0000"/>
                </a:solidFill>
                <a:effectLst/>
              </a:rPr>
              <a:t>Lord</a:t>
            </a:r>
            <a:r>
              <a:rPr lang="en-US" sz="7400" b="1" i="0" dirty="0">
                <a:solidFill>
                  <a:srgbClr val="FF0000"/>
                </a:solidFill>
                <a:effectLst/>
              </a:rPr>
              <a:t>’s, and everything in it, the world, and all who live in it;</a:t>
            </a:r>
          </a:p>
          <a:p>
            <a:pPr algn="l"/>
            <a:endParaRPr lang="en-US" sz="7400" b="1" i="0" dirty="0">
              <a:solidFill>
                <a:srgbClr val="FF0000"/>
              </a:solidFill>
              <a:effectLst/>
            </a:endParaRPr>
          </a:p>
          <a:p>
            <a:pPr algn="l"/>
            <a:r>
              <a:rPr lang="en-US" sz="7400" b="1" i="0" dirty="0">
                <a:solidFill>
                  <a:srgbClr val="663300"/>
                </a:solidFill>
                <a:effectLst/>
              </a:rPr>
              <a:t>1 Chronicles 29:11 </a:t>
            </a:r>
            <a:r>
              <a:rPr lang="en-US" sz="7400" b="0" i="0" dirty="0">
                <a:solidFill>
                  <a:srgbClr val="000000"/>
                </a:solidFill>
                <a:effectLst/>
              </a:rPr>
              <a:t>- </a:t>
            </a:r>
            <a:r>
              <a:rPr lang="en-US" sz="7400" b="1" i="0" dirty="0">
                <a:solidFill>
                  <a:srgbClr val="FF0000"/>
                </a:solidFill>
                <a:effectLst/>
              </a:rPr>
              <a:t>Yours, </a:t>
            </a:r>
            <a:r>
              <a:rPr lang="en-US" sz="7400" b="1" i="0" cap="small" dirty="0">
                <a:solidFill>
                  <a:srgbClr val="FF0000"/>
                </a:solidFill>
                <a:effectLst/>
              </a:rPr>
              <a:t>Lord</a:t>
            </a:r>
            <a:r>
              <a:rPr lang="en-US" sz="7400" b="1" i="0" dirty="0">
                <a:solidFill>
                  <a:srgbClr val="FF0000"/>
                </a:solidFill>
                <a:effectLst/>
              </a:rPr>
              <a:t>, is the greatness and the power and the glory and the majesty and the splendor, for everything in heaven and earth is yours. Yours, </a:t>
            </a:r>
            <a:r>
              <a:rPr lang="en-US" sz="7400" b="1" i="0" cap="small" dirty="0">
                <a:solidFill>
                  <a:srgbClr val="FF0000"/>
                </a:solidFill>
                <a:effectLst/>
              </a:rPr>
              <a:t>Lord</a:t>
            </a:r>
            <a:r>
              <a:rPr lang="en-US" sz="7400" b="1" i="0" dirty="0">
                <a:solidFill>
                  <a:srgbClr val="FF0000"/>
                </a:solidFill>
                <a:effectLst/>
              </a:rPr>
              <a:t>, is the kingdom; you are exalted as head over all.</a:t>
            </a:r>
          </a:p>
          <a:p>
            <a:pPr algn="l"/>
            <a:endParaRPr lang="en-US" sz="3300" b="1" i="0" dirty="0">
              <a:solidFill>
                <a:srgbClr val="FF0000"/>
              </a:solidFill>
              <a:effectLst/>
              <a:latin typeface="system-ui"/>
            </a:endParaRPr>
          </a:p>
          <a:p>
            <a:endParaRPr lang="en-US" dirty="0"/>
          </a:p>
        </p:txBody>
      </p:sp>
      <p:sp>
        <p:nvSpPr>
          <p:cNvPr id="4" name="Footer Placeholder 3">
            <a:extLst>
              <a:ext uri="{FF2B5EF4-FFF2-40B4-BE49-F238E27FC236}">
                <a16:creationId xmlns:a16="http://schemas.microsoft.com/office/drawing/2014/main" id="{34C60E8E-EF74-4A8A-911C-65C93278E631}"/>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25425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3B27-AE81-4743-BCD5-079ED194381C}"/>
              </a:ext>
            </a:extLst>
          </p:cNvPr>
          <p:cNvSpPr>
            <a:spLocks noGrp="1"/>
          </p:cNvSpPr>
          <p:nvPr>
            <p:ph type="title"/>
          </p:nvPr>
        </p:nvSpPr>
        <p:spPr>
          <a:xfrm>
            <a:off x="723591" y="804333"/>
            <a:ext cx="2543925" cy="5249334"/>
          </a:xfrm>
        </p:spPr>
        <p:txBody>
          <a:bodyPr>
            <a:normAutofit/>
          </a:bodyPr>
          <a:lstStyle/>
          <a:p>
            <a:pPr algn="r"/>
            <a:r>
              <a:rPr lang="en-US" sz="4400" b="1" dirty="0">
                <a:solidFill>
                  <a:srgbClr val="663300"/>
                </a:solidFill>
              </a:rPr>
              <a:t>Marks of a trustee member</a:t>
            </a:r>
          </a:p>
        </p:txBody>
      </p:sp>
      <p:pic>
        <p:nvPicPr>
          <p:cNvPr id="5" name="Content Placeholder 4" descr="A close up of a sign&#10;&#10;Description automatically generated">
            <a:extLst>
              <a:ext uri="{FF2B5EF4-FFF2-40B4-BE49-F238E27FC236}">
                <a16:creationId xmlns:a16="http://schemas.microsoft.com/office/drawing/2014/main" id="{F4F385C5-5170-4DF5-9B8A-C20197F02B2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33800" y="1037851"/>
            <a:ext cx="4729162" cy="4782298"/>
          </a:xfrm>
        </p:spPr>
      </p:pic>
      <p:sp>
        <p:nvSpPr>
          <p:cNvPr id="3" name="Footer Placeholder 2">
            <a:extLst>
              <a:ext uri="{FF2B5EF4-FFF2-40B4-BE49-F238E27FC236}">
                <a16:creationId xmlns:a16="http://schemas.microsoft.com/office/drawing/2014/main" id="{546A57A1-9F94-4E73-856C-7CED2C5EA20E}"/>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830304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5302-FA41-4A69-B609-5C3292541560}"/>
              </a:ext>
            </a:extLst>
          </p:cNvPr>
          <p:cNvSpPr>
            <a:spLocks noGrp="1"/>
          </p:cNvSpPr>
          <p:nvPr>
            <p:ph type="title"/>
          </p:nvPr>
        </p:nvSpPr>
        <p:spPr>
          <a:xfrm>
            <a:off x="482600" y="643467"/>
            <a:ext cx="2763328" cy="5571066"/>
          </a:xfrm>
        </p:spPr>
        <p:txBody>
          <a:bodyPr vert="horz" lIns="91440" tIns="45720" rIns="91440" bIns="45720" rtlCol="0" anchor="ctr">
            <a:normAutofit/>
          </a:bodyPr>
          <a:lstStyle/>
          <a:p>
            <a:pPr algn="r"/>
            <a:r>
              <a:rPr lang="en-US" sz="5000" dirty="0"/>
              <a:t>Be a person of god’s word</a:t>
            </a:r>
          </a:p>
        </p:txBody>
      </p:sp>
      <p:pic>
        <p:nvPicPr>
          <p:cNvPr id="7" name="Content Placeholder 6" descr="A close up of a piece of paper&#10;&#10;Description automatically generated">
            <a:extLst>
              <a:ext uri="{FF2B5EF4-FFF2-40B4-BE49-F238E27FC236}">
                <a16:creationId xmlns:a16="http://schemas.microsoft.com/office/drawing/2014/main" id="{8830C1FD-EDBB-41F9-B378-E50674C2996B}"/>
              </a:ext>
            </a:extLst>
          </p:cNvPr>
          <p:cNvPicPr>
            <a:picLocks noGrp="1" noChangeAspect="1"/>
          </p:cNvPicPr>
          <p:nvPr>
            <p:ph idx="1"/>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699" r="19313"/>
          <a:stretch/>
        </p:blipFill>
        <p:spPr>
          <a:xfrm>
            <a:off x="20" y="-1"/>
            <a:ext cx="9141694" cy="6858000"/>
          </a:xfrm>
          <a:prstGeom prst="rect">
            <a:avLst/>
          </a:prstGeom>
        </p:spPr>
      </p:pic>
      <p:sp>
        <p:nvSpPr>
          <p:cNvPr id="5" name="TextBox 4">
            <a:extLst>
              <a:ext uri="{FF2B5EF4-FFF2-40B4-BE49-F238E27FC236}">
                <a16:creationId xmlns:a16="http://schemas.microsoft.com/office/drawing/2014/main" id="{2EC739E7-BBCD-46C9-A66C-F7220B2E2698}"/>
              </a:ext>
            </a:extLst>
          </p:cNvPr>
          <p:cNvSpPr txBox="1"/>
          <p:nvPr/>
        </p:nvSpPr>
        <p:spPr>
          <a:xfrm>
            <a:off x="3728528" y="643467"/>
            <a:ext cx="4930584" cy="5571066"/>
          </a:xfrm>
          <a:prstGeom prst="rect">
            <a:avLst/>
          </a:prstGeom>
        </p:spPr>
        <p:txBody>
          <a:bodyPr vert="horz" lIns="45720" tIns="45720" rIns="45720" bIns="45720" rtlCol="0" anchor="ctr">
            <a:normAutofit fontScale="85000" lnSpcReduction="20000"/>
          </a:bodyPr>
          <a:lstStyle/>
          <a:p>
            <a:pPr defTabSz="914400">
              <a:lnSpc>
                <a:spcPct val="90000"/>
              </a:lnSpc>
              <a:spcAft>
                <a:spcPts val="600"/>
              </a:spcAft>
              <a:buClr>
                <a:schemeClr val="accent1"/>
              </a:buClr>
            </a:pPr>
            <a:endParaRPr lang="en-US" b="1" u="sng" dirty="0"/>
          </a:p>
          <a:p>
            <a:pPr defTabSz="914400">
              <a:lnSpc>
                <a:spcPct val="90000"/>
              </a:lnSpc>
              <a:spcAft>
                <a:spcPts val="600"/>
              </a:spcAft>
              <a:buClr>
                <a:schemeClr val="accent1"/>
              </a:buClr>
            </a:pPr>
            <a:endParaRPr lang="en-US" b="1" u="sng" dirty="0"/>
          </a:p>
          <a:p>
            <a:pPr defTabSz="914400">
              <a:lnSpc>
                <a:spcPct val="90000"/>
              </a:lnSpc>
              <a:spcAft>
                <a:spcPts val="600"/>
              </a:spcAft>
              <a:buClr>
                <a:schemeClr val="accent1"/>
              </a:buClr>
            </a:pPr>
            <a:endParaRPr lang="en-US" b="1" u="sng" dirty="0"/>
          </a:p>
          <a:p>
            <a:pPr defTabSz="914400">
              <a:lnSpc>
                <a:spcPct val="90000"/>
              </a:lnSpc>
              <a:spcAft>
                <a:spcPts val="600"/>
              </a:spcAft>
              <a:buClr>
                <a:schemeClr val="accent1"/>
              </a:buClr>
            </a:pPr>
            <a:r>
              <a:rPr lang="en-US" sz="2800" b="1" dirty="0">
                <a:solidFill>
                  <a:srgbClr val="663300"/>
                </a:solidFill>
              </a:rPr>
              <a:t>Open to </a:t>
            </a:r>
            <a:r>
              <a:rPr lang="en-US" sz="2800" b="1" u="sng" dirty="0">
                <a:solidFill>
                  <a:srgbClr val="3399FF"/>
                </a:solidFill>
              </a:rPr>
              <a:t>LEARNING THE WORD </a:t>
            </a:r>
            <a:r>
              <a:rPr lang="en-US" sz="2800" b="1" dirty="0">
                <a:solidFill>
                  <a:srgbClr val="663300"/>
                </a:solidFill>
              </a:rPr>
              <a:t>and its implications for you.</a:t>
            </a:r>
          </a:p>
          <a:p>
            <a:pPr defTabSz="914400">
              <a:lnSpc>
                <a:spcPct val="90000"/>
              </a:lnSpc>
              <a:spcAft>
                <a:spcPts val="600"/>
              </a:spcAft>
              <a:buClr>
                <a:schemeClr val="accent1"/>
              </a:buClr>
            </a:pPr>
            <a:endParaRPr lang="en-US" sz="2800" b="1" dirty="0">
              <a:solidFill>
                <a:srgbClr val="663300"/>
              </a:solidFill>
            </a:endParaRPr>
          </a:p>
          <a:p>
            <a:pPr defTabSz="914400">
              <a:lnSpc>
                <a:spcPct val="90000"/>
              </a:lnSpc>
              <a:spcAft>
                <a:spcPts val="600"/>
              </a:spcAft>
              <a:buClr>
                <a:schemeClr val="accent1"/>
              </a:buClr>
            </a:pPr>
            <a:r>
              <a:rPr lang="en-US" sz="2800" b="1" dirty="0">
                <a:solidFill>
                  <a:srgbClr val="663300"/>
                </a:solidFill>
              </a:rPr>
              <a:t>Old Testament stories concerning the temple of God which have some relevance for trustees. (1 Chronicles 15-26)</a:t>
            </a:r>
          </a:p>
          <a:p>
            <a:pPr defTabSz="914400">
              <a:lnSpc>
                <a:spcPct val="90000"/>
              </a:lnSpc>
              <a:spcAft>
                <a:spcPts val="600"/>
              </a:spcAft>
              <a:buClr>
                <a:schemeClr val="accent1"/>
              </a:buClr>
            </a:pPr>
            <a:endParaRPr lang="en-US" sz="2800" b="1" dirty="0">
              <a:solidFill>
                <a:srgbClr val="663300"/>
              </a:solidFill>
            </a:endParaRPr>
          </a:p>
          <a:p>
            <a:pPr defTabSz="914400">
              <a:lnSpc>
                <a:spcPct val="90000"/>
              </a:lnSpc>
              <a:spcAft>
                <a:spcPts val="600"/>
              </a:spcAft>
              <a:buClr>
                <a:schemeClr val="accent1"/>
              </a:buClr>
            </a:pPr>
            <a:r>
              <a:rPr lang="en-US" sz="2800" b="1" i="0" dirty="0">
                <a:solidFill>
                  <a:srgbClr val="663300"/>
                </a:solidFill>
                <a:effectLst/>
              </a:rPr>
              <a:t>Philippians 2:3-4</a:t>
            </a:r>
          </a:p>
          <a:p>
            <a:pPr defTabSz="914400">
              <a:lnSpc>
                <a:spcPct val="90000"/>
              </a:lnSpc>
              <a:spcAft>
                <a:spcPts val="600"/>
              </a:spcAft>
              <a:buClr>
                <a:schemeClr val="accent1"/>
              </a:buClr>
            </a:pPr>
            <a:r>
              <a:rPr lang="en-US" sz="2800" b="1" i="0" baseline="30000" dirty="0">
                <a:solidFill>
                  <a:srgbClr val="FF0000"/>
                </a:solidFill>
                <a:effectLst/>
              </a:rPr>
              <a:t>3 </a:t>
            </a:r>
            <a:r>
              <a:rPr lang="en-US" sz="2800" b="1" i="0" dirty="0">
                <a:solidFill>
                  <a:srgbClr val="FF0000"/>
                </a:solidFill>
                <a:effectLst/>
              </a:rPr>
              <a:t>Do nothing out of selfish ambition or vain conceit. Rather, in humility value others above yourselves, </a:t>
            </a:r>
            <a:r>
              <a:rPr lang="en-US" sz="2800" b="1" i="0" baseline="30000" dirty="0">
                <a:solidFill>
                  <a:srgbClr val="FF0000"/>
                </a:solidFill>
                <a:effectLst/>
              </a:rPr>
              <a:t>4 </a:t>
            </a:r>
            <a:r>
              <a:rPr lang="en-US" sz="2800" b="1" i="0" dirty="0">
                <a:solidFill>
                  <a:srgbClr val="FF0000"/>
                </a:solidFill>
                <a:effectLst/>
              </a:rPr>
              <a:t>not looking to your own interests but each of you to the interests of the others.</a:t>
            </a:r>
          </a:p>
        </p:txBody>
      </p:sp>
      <p:sp>
        <p:nvSpPr>
          <p:cNvPr id="3" name="Footer Placeholder 2">
            <a:extLst>
              <a:ext uri="{FF2B5EF4-FFF2-40B4-BE49-F238E27FC236}">
                <a16:creationId xmlns:a16="http://schemas.microsoft.com/office/drawing/2014/main" id="{4A14663D-4347-4008-AA2A-AD5AC16DE4E7}"/>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752969731"/>
      </p:ext>
    </p:extLst>
  </p:cSld>
  <p:clrMapOvr>
    <a:overrideClrMapping bg1="dk1" tx1="lt1" bg2="dk2" tx2="lt2" accent1="accent1" accent2="accent2" accent3="accent3" accent4="accent4" accent5="accent5" accent6="accent6" hlink="hlink" folHlink="folHlink"/>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8995-FA71-4CEC-953E-6CA0391C5A77}"/>
              </a:ext>
            </a:extLst>
          </p:cNvPr>
          <p:cNvSpPr>
            <a:spLocks noGrp="1"/>
          </p:cNvSpPr>
          <p:nvPr>
            <p:ph type="title"/>
          </p:nvPr>
        </p:nvSpPr>
        <p:spPr>
          <a:xfrm>
            <a:off x="768096" y="585216"/>
            <a:ext cx="2834314" cy="1499616"/>
          </a:xfrm>
        </p:spPr>
        <p:txBody>
          <a:bodyPr>
            <a:normAutofit/>
          </a:bodyPr>
          <a:lstStyle/>
          <a:p>
            <a:r>
              <a:rPr lang="en-US" dirty="0">
                <a:solidFill>
                  <a:srgbClr val="FFFFFF"/>
                </a:solidFill>
              </a:rPr>
              <a:t>John 15:12-16</a:t>
            </a:r>
          </a:p>
        </p:txBody>
      </p:sp>
      <p:sp>
        <p:nvSpPr>
          <p:cNvPr id="10" name="Content Placeholder 9">
            <a:extLst>
              <a:ext uri="{FF2B5EF4-FFF2-40B4-BE49-F238E27FC236}">
                <a16:creationId xmlns:a16="http://schemas.microsoft.com/office/drawing/2014/main" id="{82973B50-7A01-4FCD-95BC-88A758CD5DEB}"/>
              </a:ext>
            </a:extLst>
          </p:cNvPr>
          <p:cNvSpPr>
            <a:spLocks noGrp="1"/>
          </p:cNvSpPr>
          <p:nvPr>
            <p:ph idx="1"/>
          </p:nvPr>
        </p:nvSpPr>
        <p:spPr>
          <a:xfrm>
            <a:off x="768096" y="2084832"/>
            <a:ext cx="2843784" cy="4133088"/>
          </a:xfrm>
        </p:spPr>
        <p:txBody>
          <a:bodyPr>
            <a:normAutofit fontScale="25000" lnSpcReduction="20000"/>
          </a:bodyPr>
          <a:lstStyle/>
          <a:p>
            <a:pPr algn="l"/>
            <a:endParaRPr lang="en-US" sz="4200" i="0" baseline="30000" dirty="0">
              <a:solidFill>
                <a:srgbClr val="663300"/>
              </a:solidFill>
              <a:effectLst/>
              <a:latin typeface="system-ui"/>
            </a:endParaRPr>
          </a:p>
          <a:p>
            <a:pPr marL="0" indent="0" algn="l">
              <a:buNone/>
            </a:pPr>
            <a:r>
              <a:rPr lang="en-US" sz="6400" b="1" i="0" baseline="30000" dirty="0">
                <a:solidFill>
                  <a:srgbClr val="FF0000"/>
                </a:solidFill>
                <a:effectLst/>
                <a:latin typeface="system-ui"/>
              </a:rPr>
              <a:t>12 </a:t>
            </a:r>
            <a:r>
              <a:rPr lang="en-US" sz="6400" b="1" i="0" dirty="0">
                <a:solidFill>
                  <a:srgbClr val="FF0000"/>
                </a:solidFill>
                <a:effectLst/>
                <a:latin typeface="system-ui"/>
              </a:rPr>
              <a:t>My command is this: Love each other as I have loved you. </a:t>
            </a:r>
            <a:r>
              <a:rPr lang="en-US" sz="6400" b="1" i="0" baseline="30000" dirty="0">
                <a:solidFill>
                  <a:srgbClr val="FF0000"/>
                </a:solidFill>
                <a:effectLst/>
                <a:latin typeface="system-ui"/>
              </a:rPr>
              <a:t>13 </a:t>
            </a:r>
            <a:r>
              <a:rPr lang="en-US" sz="6400" b="1" i="0" dirty="0">
                <a:solidFill>
                  <a:srgbClr val="FF0000"/>
                </a:solidFill>
                <a:effectLst/>
                <a:latin typeface="system-ui"/>
              </a:rPr>
              <a:t>Greater love has no one than this: to lay down one’s life for one’s friends. </a:t>
            </a:r>
            <a:r>
              <a:rPr lang="en-US" sz="6400" b="1" i="0" baseline="30000" dirty="0">
                <a:solidFill>
                  <a:srgbClr val="FF0000"/>
                </a:solidFill>
                <a:effectLst/>
                <a:latin typeface="system-ui"/>
              </a:rPr>
              <a:t>14 </a:t>
            </a:r>
            <a:r>
              <a:rPr lang="en-US" sz="6400" b="1" i="0" dirty="0">
                <a:solidFill>
                  <a:srgbClr val="FF0000"/>
                </a:solidFill>
                <a:effectLst/>
                <a:latin typeface="system-ui"/>
              </a:rPr>
              <a:t>You are my friends if you do what I command. </a:t>
            </a:r>
            <a:r>
              <a:rPr lang="en-US" sz="6400" b="1" i="0" baseline="30000" dirty="0">
                <a:solidFill>
                  <a:srgbClr val="FF0000"/>
                </a:solidFill>
                <a:effectLst/>
                <a:latin typeface="system-ui"/>
              </a:rPr>
              <a:t>15 </a:t>
            </a:r>
            <a:r>
              <a:rPr lang="en-US" sz="6400" b="1" i="0" dirty="0">
                <a:solidFill>
                  <a:srgbClr val="FF0000"/>
                </a:solidFill>
                <a:effectLst/>
                <a:latin typeface="system-ui"/>
              </a:rPr>
              <a:t>I no longer call you servants, because a servant does not know his master’s business. Instead, I have called you friends, for everything that I learned from my Father I have made known to you. </a:t>
            </a:r>
            <a:r>
              <a:rPr lang="en-US" sz="6400" b="1" i="0" baseline="30000" dirty="0">
                <a:solidFill>
                  <a:srgbClr val="FF0000"/>
                </a:solidFill>
                <a:effectLst/>
                <a:latin typeface="system-ui"/>
              </a:rPr>
              <a:t>16 </a:t>
            </a:r>
            <a:r>
              <a:rPr lang="en-US" sz="6400" b="1" i="0" dirty="0">
                <a:solidFill>
                  <a:srgbClr val="FF0000"/>
                </a:solidFill>
                <a:effectLst/>
                <a:latin typeface="system-ui"/>
              </a:rPr>
              <a:t>You did not choose me, but I chose you and appointed you so that you might go and bear fruit—fruit that will last—and so that whatever you ask in my name the Father will give you.</a:t>
            </a:r>
          </a:p>
          <a:p>
            <a:endParaRPr lang="en-US" dirty="0">
              <a:solidFill>
                <a:srgbClr val="FFFFFF"/>
              </a:solidFill>
            </a:endParaRPr>
          </a:p>
        </p:txBody>
      </p:sp>
      <p:pic>
        <p:nvPicPr>
          <p:cNvPr id="5" name="Content Placeholder 4" descr="A close up of a sign&#10;&#10;Description automatically generated">
            <a:extLst>
              <a:ext uri="{FF2B5EF4-FFF2-40B4-BE49-F238E27FC236}">
                <a16:creationId xmlns:a16="http://schemas.microsoft.com/office/drawing/2014/main" id="{BB2F0F84-85F2-4751-BAB3-966D09E9FE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0" y="1577397"/>
            <a:ext cx="4091940" cy="3703205"/>
          </a:xfrm>
          <a:prstGeom prst="rect">
            <a:avLst/>
          </a:prstGeom>
        </p:spPr>
      </p:pic>
      <p:sp>
        <p:nvSpPr>
          <p:cNvPr id="3" name="Footer Placeholder 2">
            <a:extLst>
              <a:ext uri="{FF2B5EF4-FFF2-40B4-BE49-F238E27FC236}">
                <a16:creationId xmlns:a16="http://schemas.microsoft.com/office/drawing/2014/main" id="{6B92E1CE-315B-456A-BE00-047D4ABB2C27}"/>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410738944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04CF-A3F9-4EAD-98EF-DFD5A043DA3C}"/>
              </a:ext>
            </a:extLst>
          </p:cNvPr>
          <p:cNvSpPr>
            <a:spLocks noGrp="1"/>
          </p:cNvSpPr>
          <p:nvPr>
            <p:ph type="title"/>
          </p:nvPr>
        </p:nvSpPr>
        <p:spPr>
          <a:xfrm>
            <a:off x="5651868" y="982132"/>
            <a:ext cx="2520579" cy="1303867"/>
          </a:xfrm>
        </p:spPr>
        <p:txBody>
          <a:bodyPr>
            <a:normAutofit/>
          </a:bodyPr>
          <a:lstStyle/>
          <a:p>
            <a:r>
              <a:rPr lang="en-US" b="1" dirty="0">
                <a:solidFill>
                  <a:srgbClr val="663300"/>
                </a:solidFill>
              </a:rPr>
              <a:t>Humility</a:t>
            </a:r>
          </a:p>
        </p:txBody>
      </p:sp>
      <p:sp>
        <p:nvSpPr>
          <p:cNvPr id="10" name="Content Placeholder 9">
            <a:extLst>
              <a:ext uri="{FF2B5EF4-FFF2-40B4-BE49-F238E27FC236}">
                <a16:creationId xmlns:a16="http://schemas.microsoft.com/office/drawing/2014/main" id="{2B7EB46E-B3F7-4859-A8D6-5755BB2C18D3}"/>
              </a:ext>
            </a:extLst>
          </p:cNvPr>
          <p:cNvSpPr>
            <a:spLocks noGrp="1"/>
          </p:cNvSpPr>
          <p:nvPr>
            <p:ph idx="1"/>
          </p:nvPr>
        </p:nvSpPr>
        <p:spPr>
          <a:xfrm>
            <a:off x="5651868" y="2556932"/>
            <a:ext cx="2520578" cy="3318936"/>
          </a:xfrm>
        </p:spPr>
        <p:txBody>
          <a:bodyPr>
            <a:normAutofit lnSpcReduction="10000"/>
          </a:bodyPr>
          <a:lstStyle/>
          <a:p>
            <a:pPr marL="0" indent="0">
              <a:buNone/>
            </a:pPr>
            <a:r>
              <a:rPr lang="en-US" b="1" dirty="0">
                <a:solidFill>
                  <a:srgbClr val="663300"/>
                </a:solidFill>
              </a:rPr>
              <a:t>Our call to serve is to be stamped with his word and filled with his Spirit. </a:t>
            </a:r>
          </a:p>
          <a:p>
            <a:pPr marL="0" indent="0">
              <a:buNone/>
            </a:pPr>
            <a:r>
              <a:rPr lang="en-US" b="1" dirty="0">
                <a:solidFill>
                  <a:srgbClr val="663300"/>
                </a:solidFill>
              </a:rPr>
              <a:t>As “branches” on his vine, we will be guided by his Word and will.</a:t>
            </a:r>
          </a:p>
        </p:txBody>
      </p:sp>
      <p:pic>
        <p:nvPicPr>
          <p:cNvPr id="5" name="Content Placeholder 4" descr="Text&#10;&#10;Description automatically generated">
            <a:extLst>
              <a:ext uri="{FF2B5EF4-FFF2-40B4-BE49-F238E27FC236}">
                <a16:creationId xmlns:a16="http://schemas.microsoft.com/office/drawing/2014/main" id="{4E85E09F-7144-4AF9-8AD9-1F296B78485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515" r="-1" b="9343"/>
          <a:stretch/>
        </p:blipFill>
        <p:spPr>
          <a:xfrm>
            <a:off x="1059512" y="1410208"/>
            <a:ext cx="3959083" cy="3858780"/>
          </a:xfrm>
          <a:prstGeom prst="rect">
            <a:avLst/>
          </a:prstGeom>
        </p:spPr>
      </p:pic>
      <p:sp>
        <p:nvSpPr>
          <p:cNvPr id="3" name="Footer Placeholder 2">
            <a:extLst>
              <a:ext uri="{FF2B5EF4-FFF2-40B4-BE49-F238E27FC236}">
                <a16:creationId xmlns:a16="http://schemas.microsoft.com/office/drawing/2014/main" id="{78745E8F-CF3F-4701-B256-7B414B0136B5}"/>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735000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5120-9409-498A-AF2D-C1C1DE597F2B}"/>
              </a:ext>
            </a:extLst>
          </p:cNvPr>
          <p:cNvSpPr>
            <a:spLocks noGrp="1"/>
          </p:cNvSpPr>
          <p:nvPr>
            <p:ph type="title"/>
          </p:nvPr>
        </p:nvSpPr>
        <p:spPr>
          <a:xfrm>
            <a:off x="1176866" y="915337"/>
            <a:ext cx="6798734" cy="913463"/>
          </a:xfrm>
        </p:spPr>
        <p:txBody>
          <a:bodyPr/>
          <a:lstStyle/>
          <a:p>
            <a:pPr algn="ctr"/>
            <a:r>
              <a:rPr lang="en-US" b="1" u="sng" dirty="0">
                <a:solidFill>
                  <a:srgbClr val="663300"/>
                </a:solidFill>
              </a:rPr>
              <a:t>Spiritual Sensitivity</a:t>
            </a:r>
          </a:p>
        </p:txBody>
      </p:sp>
      <p:sp>
        <p:nvSpPr>
          <p:cNvPr id="3" name="Content Placeholder 2">
            <a:extLst>
              <a:ext uri="{FF2B5EF4-FFF2-40B4-BE49-F238E27FC236}">
                <a16:creationId xmlns:a16="http://schemas.microsoft.com/office/drawing/2014/main" id="{914D14ED-41C8-4106-84F2-86DE5F0D6B6E}"/>
              </a:ext>
            </a:extLst>
          </p:cNvPr>
          <p:cNvSpPr>
            <a:spLocks noGrp="1"/>
          </p:cNvSpPr>
          <p:nvPr>
            <p:ph idx="1"/>
          </p:nvPr>
        </p:nvSpPr>
        <p:spPr>
          <a:xfrm>
            <a:off x="768096" y="1828800"/>
            <a:ext cx="7290055" cy="4648200"/>
          </a:xfrm>
        </p:spPr>
        <p:txBody>
          <a:bodyPr>
            <a:noAutofit/>
          </a:bodyPr>
          <a:lstStyle/>
          <a:p>
            <a:endParaRPr lang="en-US" b="1" dirty="0">
              <a:solidFill>
                <a:srgbClr val="663300"/>
              </a:solidFill>
            </a:endParaRPr>
          </a:p>
          <a:p>
            <a:endParaRPr lang="en-US" b="1" dirty="0">
              <a:solidFill>
                <a:srgbClr val="663300"/>
              </a:solidFill>
            </a:endParaRPr>
          </a:p>
          <a:p>
            <a:r>
              <a:rPr lang="en-US" b="1" dirty="0">
                <a:solidFill>
                  <a:srgbClr val="663300"/>
                </a:solidFill>
              </a:rPr>
              <a:t>Love the church and be sensitive to her needs.</a:t>
            </a:r>
          </a:p>
          <a:p>
            <a:r>
              <a:rPr lang="en-US" b="1" dirty="0">
                <a:solidFill>
                  <a:srgbClr val="663300"/>
                </a:solidFill>
              </a:rPr>
              <a:t>Everything must take place within the </a:t>
            </a:r>
            <a:r>
              <a:rPr lang="en-US" b="1" u="sng" dirty="0">
                <a:solidFill>
                  <a:srgbClr val="663300"/>
                </a:solidFill>
              </a:rPr>
              <a:t>framework of ministry and mission</a:t>
            </a:r>
            <a:r>
              <a:rPr lang="en-US" b="1" dirty="0">
                <a:solidFill>
                  <a:srgbClr val="663300"/>
                </a:solidFill>
              </a:rPr>
              <a:t>.</a:t>
            </a:r>
          </a:p>
          <a:p>
            <a:r>
              <a:rPr lang="en-US" b="1" dirty="0">
                <a:solidFill>
                  <a:srgbClr val="3399FF"/>
                </a:solidFill>
              </a:rPr>
              <a:t>Question: what is the will of God in these matters?</a:t>
            </a:r>
          </a:p>
          <a:p>
            <a:r>
              <a:rPr lang="en-US" b="1" dirty="0">
                <a:solidFill>
                  <a:srgbClr val="663300"/>
                </a:solidFill>
              </a:rPr>
              <a:t>How does the maintenance and improvement of this building better enhance the </a:t>
            </a:r>
            <a:r>
              <a:rPr lang="en-US" b="1" u="sng" dirty="0">
                <a:solidFill>
                  <a:srgbClr val="663300"/>
                </a:solidFill>
              </a:rPr>
              <a:t>proclaiming of the gospel</a:t>
            </a:r>
            <a:r>
              <a:rPr lang="en-US" b="1" dirty="0">
                <a:solidFill>
                  <a:srgbClr val="663300"/>
                </a:solidFill>
              </a:rPr>
              <a:t>?</a:t>
            </a:r>
          </a:p>
        </p:txBody>
      </p:sp>
      <p:sp>
        <p:nvSpPr>
          <p:cNvPr id="4" name="Footer Placeholder 3">
            <a:extLst>
              <a:ext uri="{FF2B5EF4-FFF2-40B4-BE49-F238E27FC236}">
                <a16:creationId xmlns:a16="http://schemas.microsoft.com/office/drawing/2014/main" id="{E272B00B-37B8-4B45-BFCF-97B7695B2B9C}"/>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85700321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323E-8631-49F3-B4E7-AE7F81040587}"/>
              </a:ext>
            </a:extLst>
          </p:cNvPr>
          <p:cNvSpPr>
            <a:spLocks noGrp="1"/>
          </p:cNvSpPr>
          <p:nvPr>
            <p:ph type="title"/>
          </p:nvPr>
        </p:nvSpPr>
        <p:spPr>
          <a:xfrm>
            <a:off x="393192" y="4767072"/>
            <a:ext cx="4945641" cy="1625210"/>
          </a:xfrm>
        </p:spPr>
        <p:txBody>
          <a:bodyPr>
            <a:normAutofit/>
          </a:bodyPr>
          <a:lstStyle/>
          <a:p>
            <a:pPr algn="r"/>
            <a:r>
              <a:rPr lang="en-US" dirty="0">
                <a:solidFill>
                  <a:schemeClr val="accent1">
                    <a:lumMod val="75000"/>
                  </a:schemeClr>
                </a:solidFill>
              </a:rPr>
              <a:t>Teamwork Capabilities</a:t>
            </a:r>
          </a:p>
        </p:txBody>
      </p:sp>
      <p:sp>
        <p:nvSpPr>
          <p:cNvPr id="3" name="Content Placeholder 2">
            <a:extLst>
              <a:ext uri="{FF2B5EF4-FFF2-40B4-BE49-F238E27FC236}">
                <a16:creationId xmlns:a16="http://schemas.microsoft.com/office/drawing/2014/main" id="{711E2F68-007F-481E-8BFD-57AF1D255866}"/>
              </a:ext>
            </a:extLst>
          </p:cNvPr>
          <p:cNvSpPr>
            <a:spLocks noGrp="1"/>
          </p:cNvSpPr>
          <p:nvPr>
            <p:ph idx="1"/>
          </p:nvPr>
        </p:nvSpPr>
        <p:spPr>
          <a:xfrm>
            <a:off x="6021989" y="917725"/>
            <a:ext cx="2568554" cy="4852362"/>
          </a:xfrm>
        </p:spPr>
        <p:txBody>
          <a:bodyPr anchor="ctr">
            <a:normAutofit fontScale="85000" lnSpcReduction="20000"/>
          </a:bodyPr>
          <a:lstStyle/>
          <a:p>
            <a:r>
              <a:rPr lang="en-US" b="1" dirty="0">
                <a:solidFill>
                  <a:srgbClr val="663300"/>
                </a:solidFill>
              </a:rPr>
              <a:t>The trustee functions as a member of the larger team, the CHURCH, and is always responsible and accountable to them.</a:t>
            </a:r>
          </a:p>
          <a:p>
            <a:endParaRPr lang="en-US" b="1" dirty="0">
              <a:solidFill>
                <a:srgbClr val="663300"/>
              </a:solidFill>
            </a:endParaRPr>
          </a:p>
          <a:p>
            <a:r>
              <a:rPr lang="en-US" b="1" dirty="0">
                <a:solidFill>
                  <a:srgbClr val="663300"/>
                </a:solidFill>
              </a:rPr>
              <a:t>The trustee is one of a number of trustees and should know how to work with a small group of people without having to dominate them.</a:t>
            </a:r>
          </a:p>
        </p:txBody>
      </p:sp>
      <p:pic>
        <p:nvPicPr>
          <p:cNvPr id="5" name="Picture 4" descr="A close up of a logo&#10;&#10;Description automatically generated">
            <a:extLst>
              <a:ext uri="{FF2B5EF4-FFF2-40B4-BE49-F238E27FC236}">
                <a16:creationId xmlns:a16="http://schemas.microsoft.com/office/drawing/2014/main" id="{C5DA8EFE-B2BA-4588-B56A-A376D5102A6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939" r="16398"/>
          <a:stretch/>
        </p:blipFill>
        <p:spPr>
          <a:xfrm>
            <a:off x="245660" y="321733"/>
            <a:ext cx="5293729" cy="4107392"/>
          </a:xfrm>
          <a:prstGeom prst="rect">
            <a:avLst/>
          </a:prstGeom>
        </p:spPr>
      </p:pic>
      <p:sp>
        <p:nvSpPr>
          <p:cNvPr id="4" name="Footer Placeholder 3">
            <a:extLst>
              <a:ext uri="{FF2B5EF4-FFF2-40B4-BE49-F238E27FC236}">
                <a16:creationId xmlns:a16="http://schemas.microsoft.com/office/drawing/2014/main" id="{866917D4-C3B1-4CCB-973E-61A5BE73AC7F}"/>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51937282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FBEEEAF-AC2B-4EB5-AA8B-FB4A0DFFEACD}"/>
              </a:ext>
            </a:extLst>
          </p:cNvPr>
          <p:cNvSpPr>
            <a:spLocks noGrp="1"/>
          </p:cNvSpPr>
          <p:nvPr>
            <p:ph type="title"/>
          </p:nvPr>
        </p:nvSpPr>
        <p:spPr>
          <a:xfrm>
            <a:off x="748146" y="982132"/>
            <a:ext cx="3070512" cy="2823880"/>
          </a:xfrm>
        </p:spPr>
        <p:txBody>
          <a:bodyPr vert="horz" lIns="91440" tIns="45720" rIns="91440" bIns="45720" rtlCol="0" anchor="b">
            <a:normAutofit/>
          </a:bodyPr>
          <a:lstStyle/>
          <a:p>
            <a:r>
              <a:rPr lang="en-US" sz="4200" b="1" dirty="0">
                <a:solidFill>
                  <a:srgbClr val="262626"/>
                </a:solidFill>
              </a:rPr>
              <a:t>Introduction</a:t>
            </a:r>
          </a:p>
        </p:txBody>
      </p:sp>
      <p:pic>
        <p:nvPicPr>
          <p:cNvPr id="4" name="Picture 3" descr="A picture containing indoor, sitting, person, egg&#10;&#10;Description automatically generated">
            <a:extLst>
              <a:ext uri="{FF2B5EF4-FFF2-40B4-BE49-F238E27FC236}">
                <a16:creationId xmlns:a16="http://schemas.microsoft.com/office/drawing/2014/main" id="{3C1D6B0E-4FEC-407E-B174-9E0DF2553F1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64001" y="1328948"/>
            <a:ext cx="4102099" cy="4200101"/>
          </a:xfrm>
          <a:prstGeom prst="rect">
            <a:avLst/>
          </a:prstGeom>
          <a:ln w="57150" cmpd="thickThin">
            <a:solidFill>
              <a:srgbClr val="7F7F7F"/>
            </a:solidFill>
            <a:miter lim="800000"/>
          </a:ln>
        </p:spPr>
      </p:pic>
      <p:sp>
        <p:nvSpPr>
          <p:cNvPr id="3" name="Footer Placeholder 2">
            <a:extLst>
              <a:ext uri="{FF2B5EF4-FFF2-40B4-BE49-F238E27FC236}">
                <a16:creationId xmlns:a16="http://schemas.microsoft.com/office/drawing/2014/main" id="{73CC1A54-EB72-48E9-9117-5CB7B2997BAA}"/>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405339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2FEB16AE-4A35-41A5-82F7-972A78834E3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773" r="9091" b="3318"/>
          <a:stretch/>
        </p:blipFill>
        <p:spPr>
          <a:xfrm>
            <a:off x="20" y="10"/>
            <a:ext cx="9143980" cy="6857990"/>
          </a:xfrm>
          <a:prstGeom prst="rect">
            <a:avLst/>
          </a:prstGeom>
        </p:spPr>
      </p:pic>
      <p:sp>
        <p:nvSpPr>
          <p:cNvPr id="2" name="Title 1">
            <a:extLst>
              <a:ext uri="{FF2B5EF4-FFF2-40B4-BE49-F238E27FC236}">
                <a16:creationId xmlns:a16="http://schemas.microsoft.com/office/drawing/2014/main" id="{4E9AD385-428D-4B76-870A-B0362EF80953}"/>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kern="1200" cap="all" spc="200" baseline="0" dirty="0">
                <a:solidFill>
                  <a:srgbClr val="FFFFFF"/>
                </a:solidFill>
                <a:latin typeface="+mj-lt"/>
                <a:ea typeface="+mj-ea"/>
                <a:cs typeface="+mj-cs"/>
              </a:rPr>
              <a:t>openness</a:t>
            </a:r>
          </a:p>
        </p:txBody>
      </p:sp>
      <p:sp>
        <p:nvSpPr>
          <p:cNvPr id="10" name="Content Placeholder 9">
            <a:extLst>
              <a:ext uri="{FF2B5EF4-FFF2-40B4-BE49-F238E27FC236}">
                <a16:creationId xmlns:a16="http://schemas.microsoft.com/office/drawing/2014/main" id="{3CB2E04A-89B8-4ED8-AF0D-44F690BB3021}"/>
              </a:ext>
            </a:extLst>
          </p:cNvPr>
          <p:cNvSpPr>
            <a:spLocks noGrp="1"/>
          </p:cNvSpPr>
          <p:nvPr>
            <p:ph idx="1"/>
          </p:nvPr>
        </p:nvSpPr>
        <p:spPr>
          <a:xfrm>
            <a:off x="6457950" y="4960137"/>
            <a:ext cx="2400300" cy="1463040"/>
          </a:xfrm>
        </p:spPr>
        <p:txBody>
          <a:bodyPr vert="horz" lIns="91440" tIns="45720" rIns="91440" bIns="45720" rtlCol="0" anchor="ctr">
            <a:normAutofit/>
          </a:bodyPr>
          <a:lstStyle/>
          <a:p>
            <a:pPr marL="0" indent="0">
              <a:lnSpc>
                <a:spcPct val="100000"/>
              </a:lnSpc>
              <a:spcBef>
                <a:spcPts val="0"/>
              </a:spcBef>
              <a:buNone/>
            </a:pPr>
            <a:r>
              <a:rPr lang="en-US" sz="2000" b="1" dirty="0">
                <a:solidFill>
                  <a:srgbClr val="3399FF"/>
                </a:solidFill>
              </a:rPr>
              <a:t>Must be open to change, flexible in opinions, and willing to learn.</a:t>
            </a:r>
          </a:p>
        </p:txBody>
      </p:sp>
      <p:sp>
        <p:nvSpPr>
          <p:cNvPr id="3" name="Footer Placeholder 2">
            <a:extLst>
              <a:ext uri="{FF2B5EF4-FFF2-40B4-BE49-F238E27FC236}">
                <a16:creationId xmlns:a16="http://schemas.microsoft.com/office/drawing/2014/main" id="{6937CDDC-A13B-463C-8F3D-1F8B9B8E8024}"/>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19919632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 name="Group 10">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2" name="Picture 11">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6" name="Straight Connector 16">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2" name="Rectangle 18">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0">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a:extLst>
              <a:ext uri="{FF2B5EF4-FFF2-40B4-BE49-F238E27FC236}">
                <a16:creationId xmlns:a16="http://schemas.microsoft.com/office/drawing/2014/main" id="{299994B6-2557-45E0-9367-D3BAA9E8638D}"/>
              </a:ext>
            </a:extLst>
          </p:cNvPr>
          <p:cNvPicPr>
            <a:picLocks noChangeAspect="1"/>
          </p:cNvPicPr>
          <p:nvPr/>
        </p:nvPicPr>
        <p:blipFill rotWithShape="1">
          <a:blip r:embed="rId5">
            <a:alphaModFix amt="50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99" r="2764" b="1"/>
          <a:stretch/>
        </p:blipFill>
        <p:spPr>
          <a:xfrm>
            <a:off x="364603" y="488137"/>
            <a:ext cx="8420582" cy="5883295"/>
          </a:xfrm>
          <a:prstGeom prst="rect">
            <a:avLst/>
          </a:prstGeom>
        </p:spPr>
      </p:pic>
      <p:cxnSp>
        <p:nvCxnSpPr>
          <p:cNvPr id="23" name="Straight Connector 22">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65960" y="3594428"/>
            <a:ext cx="52120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27" name="Group 26">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9176000" cy="658368"/>
            <a:chOff x="-18288" y="3128956"/>
            <a:chExt cx="12234672" cy="658368"/>
          </a:xfrm>
        </p:grpSpPr>
        <p:sp useBgFill="1">
          <p:nvSpPr>
            <p:cNvPr id="28"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9" name="Picture 28">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30"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1" name="Picture 30">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itle 1">
            <a:extLst>
              <a:ext uri="{FF2B5EF4-FFF2-40B4-BE49-F238E27FC236}">
                <a16:creationId xmlns:a16="http://schemas.microsoft.com/office/drawing/2014/main" id="{3E50E98C-9452-42B5-A893-CD11FACD4C03}"/>
              </a:ext>
            </a:extLst>
          </p:cNvPr>
          <p:cNvSpPr>
            <a:spLocks noGrp="1"/>
          </p:cNvSpPr>
          <p:nvPr>
            <p:ph type="title"/>
          </p:nvPr>
        </p:nvSpPr>
        <p:spPr>
          <a:xfrm>
            <a:off x="1668302" y="1113698"/>
            <a:ext cx="6172200" cy="2345264"/>
          </a:xfrm>
        </p:spPr>
        <p:txBody>
          <a:bodyPr vert="horz" lIns="91440" tIns="45720" rIns="91440" bIns="45720" rtlCol="0" anchor="b">
            <a:normAutofit/>
          </a:bodyPr>
          <a:lstStyle/>
          <a:p>
            <a:r>
              <a:rPr lang="en-US" sz="6300" b="1">
                <a:solidFill>
                  <a:schemeClr val="bg1"/>
                </a:solidFill>
              </a:rPr>
              <a:t>Proverbs 11:14</a:t>
            </a:r>
          </a:p>
        </p:txBody>
      </p:sp>
      <p:sp>
        <p:nvSpPr>
          <p:cNvPr id="3" name="Content Placeholder 2">
            <a:extLst>
              <a:ext uri="{FF2B5EF4-FFF2-40B4-BE49-F238E27FC236}">
                <a16:creationId xmlns:a16="http://schemas.microsoft.com/office/drawing/2014/main" id="{41FC92DB-54AF-4FD1-8701-E6C1A190CA0F}"/>
              </a:ext>
            </a:extLst>
          </p:cNvPr>
          <p:cNvSpPr>
            <a:spLocks noGrp="1"/>
          </p:cNvSpPr>
          <p:nvPr>
            <p:ph idx="1"/>
          </p:nvPr>
        </p:nvSpPr>
        <p:spPr>
          <a:xfrm>
            <a:off x="1839752" y="3729894"/>
            <a:ext cx="5829300" cy="1320802"/>
          </a:xfrm>
        </p:spPr>
        <p:txBody>
          <a:bodyPr vert="horz" lIns="91440" tIns="45720" rIns="91440" bIns="45720" rtlCol="0" anchor="t">
            <a:noAutofit/>
          </a:bodyPr>
          <a:lstStyle/>
          <a:p>
            <a:pPr marL="0" indent="0" algn="ctr">
              <a:buNone/>
            </a:pPr>
            <a:r>
              <a:rPr lang="en-US" sz="2800" b="1" dirty="0">
                <a:solidFill>
                  <a:schemeClr val="bg1"/>
                </a:solidFill>
              </a:rPr>
              <a:t>Where there is no counsel, the people fail; But in the multitude of counselors there is safety.</a:t>
            </a:r>
          </a:p>
        </p:txBody>
      </p:sp>
      <p:sp>
        <p:nvSpPr>
          <p:cNvPr id="4" name="Footer Placeholder 3">
            <a:extLst>
              <a:ext uri="{FF2B5EF4-FFF2-40B4-BE49-F238E27FC236}">
                <a16:creationId xmlns:a16="http://schemas.microsoft.com/office/drawing/2014/main" id="{AE3C3FE8-7615-4840-BEE5-381CC77AD5D2}"/>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32662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8A59-4E34-44AD-87C3-B13BB279EB3F}"/>
              </a:ext>
            </a:extLst>
          </p:cNvPr>
          <p:cNvSpPr>
            <a:spLocks noGrp="1"/>
          </p:cNvSpPr>
          <p:nvPr>
            <p:ph type="title"/>
          </p:nvPr>
        </p:nvSpPr>
        <p:spPr>
          <a:xfrm>
            <a:off x="393192" y="4767072"/>
            <a:ext cx="4945641" cy="1625210"/>
          </a:xfrm>
        </p:spPr>
        <p:txBody>
          <a:bodyPr>
            <a:normAutofit/>
          </a:bodyPr>
          <a:lstStyle/>
          <a:p>
            <a:r>
              <a:rPr lang="en-US" b="1" dirty="0">
                <a:solidFill>
                  <a:schemeClr val="accent1">
                    <a:lumMod val="50000"/>
                  </a:schemeClr>
                </a:solidFill>
              </a:rPr>
              <a:t>Skills in property and financial matters</a:t>
            </a:r>
          </a:p>
        </p:txBody>
      </p:sp>
      <p:sp>
        <p:nvSpPr>
          <p:cNvPr id="3" name="Content Placeholder 2">
            <a:extLst>
              <a:ext uri="{FF2B5EF4-FFF2-40B4-BE49-F238E27FC236}">
                <a16:creationId xmlns:a16="http://schemas.microsoft.com/office/drawing/2014/main" id="{47FFB4D0-E2B9-4D78-9304-956F8F1015A1}"/>
              </a:ext>
            </a:extLst>
          </p:cNvPr>
          <p:cNvSpPr>
            <a:spLocks noGrp="1"/>
          </p:cNvSpPr>
          <p:nvPr>
            <p:ph idx="1"/>
          </p:nvPr>
        </p:nvSpPr>
        <p:spPr>
          <a:xfrm>
            <a:off x="6021989" y="917725"/>
            <a:ext cx="2568554" cy="4852362"/>
          </a:xfrm>
        </p:spPr>
        <p:txBody>
          <a:bodyPr anchor="ctr">
            <a:normAutofit/>
          </a:bodyPr>
          <a:lstStyle/>
          <a:p>
            <a:pPr marL="0" indent="0">
              <a:buNone/>
            </a:pPr>
            <a:r>
              <a:rPr lang="en-US" sz="2800" b="1" dirty="0">
                <a:solidFill>
                  <a:srgbClr val="663300"/>
                </a:solidFill>
              </a:rPr>
              <a:t>Impeccable character, innate honesty, and the ability to use good judgment in property and financial decision making.</a:t>
            </a:r>
          </a:p>
        </p:txBody>
      </p:sp>
      <p:pic>
        <p:nvPicPr>
          <p:cNvPr id="5" name="Picture 4" descr="A close up of a cell phone&#10;&#10;Description automatically generated">
            <a:extLst>
              <a:ext uri="{FF2B5EF4-FFF2-40B4-BE49-F238E27FC236}">
                <a16:creationId xmlns:a16="http://schemas.microsoft.com/office/drawing/2014/main" id="{C864C84E-BFC9-4DDE-9DD1-D0756A1F78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22" r="9013" b="-3"/>
          <a:stretch/>
        </p:blipFill>
        <p:spPr>
          <a:xfrm>
            <a:off x="245660" y="321733"/>
            <a:ext cx="5293729" cy="4107392"/>
          </a:xfrm>
          <a:prstGeom prst="rect">
            <a:avLst/>
          </a:prstGeom>
        </p:spPr>
      </p:pic>
      <p:sp>
        <p:nvSpPr>
          <p:cNvPr id="4" name="Footer Placeholder 3">
            <a:extLst>
              <a:ext uri="{FF2B5EF4-FFF2-40B4-BE49-F238E27FC236}">
                <a16:creationId xmlns:a16="http://schemas.microsoft.com/office/drawing/2014/main" id="{8EA69A74-9501-4F6C-B466-CFEA9479F786}"/>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13159634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90"/>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2"/>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E402E06-BC83-4BFF-94A5-78EB25F3679E}"/>
              </a:ext>
            </a:extLst>
          </p:cNvPr>
          <p:cNvSpPr>
            <a:spLocks noGrp="1"/>
          </p:cNvSpPr>
          <p:nvPr>
            <p:ph type="title"/>
          </p:nvPr>
        </p:nvSpPr>
        <p:spPr>
          <a:xfrm>
            <a:off x="696855" y="972766"/>
            <a:ext cx="2126598" cy="1254868"/>
          </a:xfrm>
        </p:spPr>
        <p:txBody>
          <a:bodyPr anchor="b">
            <a:normAutofit/>
          </a:bodyPr>
          <a:lstStyle/>
          <a:p>
            <a:endParaRPr lang="en-US" sz="2400" dirty="0">
              <a:solidFill>
                <a:srgbClr val="262626"/>
              </a:solidFill>
            </a:endParaRPr>
          </a:p>
        </p:txBody>
      </p:sp>
      <p:sp>
        <p:nvSpPr>
          <p:cNvPr id="10" name="Content Placeholder 9">
            <a:extLst>
              <a:ext uri="{FF2B5EF4-FFF2-40B4-BE49-F238E27FC236}">
                <a16:creationId xmlns:a16="http://schemas.microsoft.com/office/drawing/2014/main" id="{C7423C3F-E67C-4586-82E5-45B32E44872F}"/>
              </a:ext>
            </a:extLst>
          </p:cNvPr>
          <p:cNvSpPr>
            <a:spLocks noGrp="1"/>
          </p:cNvSpPr>
          <p:nvPr>
            <p:ph idx="1"/>
          </p:nvPr>
        </p:nvSpPr>
        <p:spPr>
          <a:xfrm>
            <a:off x="696855" y="2430471"/>
            <a:ext cx="2126598" cy="3552039"/>
          </a:xfrm>
        </p:spPr>
        <p:txBody>
          <a:bodyPr>
            <a:noAutofit/>
          </a:bodyPr>
          <a:lstStyle/>
          <a:p>
            <a:pPr marL="0" indent="0">
              <a:buNone/>
            </a:pPr>
            <a:r>
              <a:rPr lang="en-US" sz="2800" b="1" dirty="0">
                <a:solidFill>
                  <a:srgbClr val="262626"/>
                </a:solidFill>
              </a:rPr>
              <a:t>Trustees cannot personally be in a toxic relationship with money and possessions.</a:t>
            </a:r>
          </a:p>
        </p:txBody>
      </p:sp>
      <p:sp useBgFill="1">
        <p:nvSpPr>
          <p:cNvPr id="19" name="Rectangle 18">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618" y="0"/>
            <a:ext cx="554738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0C9A850F-926D-42BF-BDAA-411776C5E5F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79895" y="1902584"/>
            <a:ext cx="4573531" cy="3052831"/>
          </a:xfrm>
          <a:prstGeom prst="rect">
            <a:avLst/>
          </a:prstGeom>
        </p:spPr>
      </p:pic>
      <p:sp>
        <p:nvSpPr>
          <p:cNvPr id="3" name="Footer Placeholder 2">
            <a:extLst>
              <a:ext uri="{FF2B5EF4-FFF2-40B4-BE49-F238E27FC236}">
                <a16:creationId xmlns:a16="http://schemas.microsoft.com/office/drawing/2014/main" id="{E5875A16-5466-47C4-AC8C-A16CADADBEEF}"/>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402325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2" name="Picture 4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3" name="Rectangle 4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5" name="Picture 4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6EB13DB-78E0-4A9E-963E-F93CA6751B07}"/>
              </a:ext>
            </a:extLst>
          </p:cNvPr>
          <p:cNvSpPr>
            <a:spLocks noGrp="1"/>
          </p:cNvSpPr>
          <p:nvPr>
            <p:ph type="title"/>
          </p:nvPr>
        </p:nvSpPr>
        <p:spPr>
          <a:xfrm>
            <a:off x="5651868" y="982132"/>
            <a:ext cx="2520579" cy="1303867"/>
          </a:xfrm>
        </p:spPr>
        <p:txBody>
          <a:bodyPr>
            <a:normAutofit/>
          </a:bodyPr>
          <a:lstStyle/>
          <a:p>
            <a:pPr>
              <a:lnSpc>
                <a:spcPct val="90000"/>
              </a:lnSpc>
            </a:pPr>
            <a:r>
              <a:rPr lang="en-US" sz="3400" b="1"/>
              <a:t>Helpful for the ministry</a:t>
            </a:r>
          </a:p>
        </p:txBody>
      </p:sp>
      <p:sp>
        <p:nvSpPr>
          <p:cNvPr id="47" name="Rectangle 4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rry image of a night sky&#10;&#10;Description automatically generated">
            <a:extLst>
              <a:ext uri="{FF2B5EF4-FFF2-40B4-BE49-F238E27FC236}">
                <a16:creationId xmlns:a16="http://schemas.microsoft.com/office/drawing/2014/main" id="{41F1F2F9-27AF-428E-B210-626E4F85F3E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2703" r="19585" b="-1"/>
          <a:stretch/>
        </p:blipFill>
        <p:spPr>
          <a:xfrm>
            <a:off x="1059512" y="1410208"/>
            <a:ext cx="3959083" cy="3858780"/>
          </a:xfrm>
          <a:prstGeom prst="rect">
            <a:avLst/>
          </a:prstGeom>
        </p:spPr>
      </p:pic>
      <p:cxnSp>
        <p:nvCxnSpPr>
          <p:cNvPr id="49" name="Straight Connector 4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D6F750AE-C19F-4E96-B01A-39A0D600EA3B}"/>
              </a:ext>
            </a:extLst>
          </p:cNvPr>
          <p:cNvSpPr>
            <a:spLocks noGrp="1"/>
          </p:cNvSpPr>
          <p:nvPr>
            <p:ph idx="1"/>
          </p:nvPr>
        </p:nvSpPr>
        <p:spPr>
          <a:xfrm>
            <a:off x="5651868" y="2556932"/>
            <a:ext cx="2520578" cy="3318936"/>
          </a:xfrm>
        </p:spPr>
        <p:txBody>
          <a:bodyPr>
            <a:normAutofit fontScale="92500" lnSpcReduction="10000"/>
          </a:bodyPr>
          <a:lstStyle/>
          <a:p>
            <a:pPr>
              <a:lnSpc>
                <a:spcPct val="90000"/>
              </a:lnSpc>
            </a:pPr>
            <a:r>
              <a:rPr lang="en-US" sz="1500" b="1" dirty="0">
                <a:effectLst/>
                <a:latin typeface="Times New Roman" panose="02020603050405020304" pitchFamily="18" charset="0"/>
                <a:ea typeface="Times New Roman" panose="02020603050405020304" pitchFamily="18" charset="0"/>
              </a:rPr>
              <a:t>Trustees will benefit from having one or more of these spiritual gifts: servanthood, helping, discernment, leadership, administration, and giving</a:t>
            </a:r>
            <a:r>
              <a:rPr lang="en-US" sz="1500" b="1" dirty="0">
                <a:latin typeface="Times New Roman" panose="02020603050405020304" pitchFamily="18" charset="0"/>
                <a:ea typeface="Times New Roman" panose="02020603050405020304" pitchFamily="18" charset="0"/>
              </a:rPr>
              <a:t>. </a:t>
            </a:r>
          </a:p>
          <a:p>
            <a:pPr>
              <a:lnSpc>
                <a:spcPct val="90000"/>
              </a:lnSpc>
            </a:pPr>
            <a:endParaRPr lang="en-US" sz="1500" b="1" dirty="0">
              <a:latin typeface="Times New Roman" panose="02020603050405020304" pitchFamily="18" charset="0"/>
              <a:ea typeface="Times New Roman" panose="02020603050405020304" pitchFamily="18" charset="0"/>
            </a:endParaRPr>
          </a:p>
          <a:p>
            <a:pPr>
              <a:lnSpc>
                <a:spcPct val="90000"/>
              </a:lnSpc>
            </a:pPr>
            <a:r>
              <a:rPr lang="en-US" sz="1500" b="1" dirty="0">
                <a:latin typeface="Times New Roman" panose="02020603050405020304" pitchFamily="18" charset="0"/>
                <a:ea typeface="Times New Roman" panose="02020603050405020304" pitchFamily="18" charset="0"/>
              </a:rPr>
              <a:t>Useful knowledge and skills for this position are knowledge of property and asset management, ability to listen to and communicate with people of all ages and the ability to work with other ministry leaders. </a:t>
            </a:r>
            <a:endParaRPr lang="en-US" sz="1500" b="1" dirty="0"/>
          </a:p>
          <a:p>
            <a:pPr>
              <a:lnSpc>
                <a:spcPct val="90000"/>
              </a:lnSpc>
            </a:pPr>
            <a:endParaRPr lang="en-US" sz="13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7BD9CCE1-E4F1-4174-B798-53E56853A66F}"/>
              </a:ext>
            </a:extLst>
          </p:cNvPr>
          <p:cNvSpPr txBox="1"/>
          <p:nvPr/>
        </p:nvSpPr>
        <p:spPr>
          <a:xfrm>
            <a:off x="5354659" y="4229070"/>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
        <p:nvSpPr>
          <p:cNvPr id="3" name="Footer Placeholder 2">
            <a:extLst>
              <a:ext uri="{FF2B5EF4-FFF2-40B4-BE49-F238E27FC236}">
                <a16:creationId xmlns:a16="http://schemas.microsoft.com/office/drawing/2014/main" id="{5FAC413A-F0DC-4A1A-8E96-5D1C45FE3E22}"/>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540053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CD4A-C284-4943-997F-DE7A16975AA4}"/>
              </a:ext>
            </a:extLst>
          </p:cNvPr>
          <p:cNvSpPr>
            <a:spLocks noGrp="1"/>
          </p:cNvSpPr>
          <p:nvPr>
            <p:ph type="title"/>
          </p:nvPr>
        </p:nvSpPr>
        <p:spPr>
          <a:xfrm>
            <a:off x="768096" y="585216"/>
            <a:ext cx="2350185" cy="1499616"/>
          </a:xfrm>
        </p:spPr>
        <p:txBody>
          <a:bodyPr>
            <a:normAutofit/>
          </a:bodyPr>
          <a:lstStyle/>
          <a:p>
            <a:pPr algn="ctr"/>
            <a:r>
              <a:rPr lang="en-US" sz="3500" b="1" dirty="0">
                <a:solidFill>
                  <a:srgbClr val="663300"/>
                </a:solidFill>
              </a:rPr>
              <a:t>Romans 12:6-8</a:t>
            </a:r>
          </a:p>
        </p:txBody>
      </p:sp>
      <p:sp>
        <p:nvSpPr>
          <p:cNvPr id="10" name="Content Placeholder 9">
            <a:extLst>
              <a:ext uri="{FF2B5EF4-FFF2-40B4-BE49-F238E27FC236}">
                <a16:creationId xmlns:a16="http://schemas.microsoft.com/office/drawing/2014/main" id="{893FC76C-362F-42F1-822B-9EA680472999}"/>
              </a:ext>
            </a:extLst>
          </p:cNvPr>
          <p:cNvSpPr>
            <a:spLocks noGrp="1"/>
          </p:cNvSpPr>
          <p:nvPr>
            <p:ph idx="1"/>
          </p:nvPr>
        </p:nvSpPr>
        <p:spPr>
          <a:xfrm>
            <a:off x="768096" y="2286000"/>
            <a:ext cx="2350185" cy="3931920"/>
          </a:xfrm>
        </p:spPr>
        <p:txBody>
          <a:bodyPr>
            <a:normAutofit/>
          </a:bodyPr>
          <a:lstStyle/>
          <a:p>
            <a:endParaRPr lang="en-US" sz="1800" dirty="0">
              <a:solidFill>
                <a:srgbClr val="34343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000" b="1" dirty="0">
                <a:solidFill>
                  <a:srgbClr val="663300"/>
                </a:solidFill>
                <a:effectLst/>
                <a:latin typeface="Times New Roman" panose="02020603050405020304" pitchFamily="18" charset="0"/>
                <a:ea typeface="Times New Roman" panose="02020603050405020304" pitchFamily="18" charset="0"/>
                <a:cs typeface="Times New Roman" panose="02020603050405020304" pitchFamily="18" charset="0"/>
              </a:rPr>
              <a:t>Trustees should show genuine interest in responding to the hopes and concerns of people in the community and show willingness to partner with community interests.</a:t>
            </a:r>
            <a:endParaRPr lang="en-US" sz="2000" b="1" dirty="0">
              <a:solidFill>
                <a:srgbClr val="6633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pic>
        <p:nvPicPr>
          <p:cNvPr id="5" name="Content Placeholder 4" descr="A blurry image of a night sky&#10;&#10;Description automatically generated">
            <a:extLst>
              <a:ext uri="{FF2B5EF4-FFF2-40B4-BE49-F238E27FC236}">
                <a16:creationId xmlns:a16="http://schemas.microsoft.com/office/drawing/2014/main" id="{E434C1E9-1F10-424F-B2C5-1F5F53EC9AB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81756" y="1971511"/>
            <a:ext cx="5182183" cy="2914977"/>
          </a:xfrm>
          <a:prstGeom prst="rect">
            <a:avLst/>
          </a:prstGeom>
        </p:spPr>
      </p:pic>
      <p:sp>
        <p:nvSpPr>
          <p:cNvPr id="3" name="Footer Placeholder 2">
            <a:extLst>
              <a:ext uri="{FF2B5EF4-FFF2-40B4-BE49-F238E27FC236}">
                <a16:creationId xmlns:a16="http://schemas.microsoft.com/office/drawing/2014/main" id="{C389D3D5-4578-4C16-A31C-31CBB5C14848}"/>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712380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9FF4-7F41-409D-8340-2093797D1735}"/>
              </a:ext>
            </a:extLst>
          </p:cNvPr>
          <p:cNvSpPr>
            <a:spLocks noGrp="1"/>
          </p:cNvSpPr>
          <p:nvPr>
            <p:ph type="title"/>
          </p:nvPr>
        </p:nvSpPr>
        <p:spPr>
          <a:xfrm>
            <a:off x="971551" y="982132"/>
            <a:ext cx="2745042" cy="1325373"/>
          </a:xfrm>
        </p:spPr>
        <p:txBody>
          <a:bodyPr anchor="b">
            <a:normAutofit/>
          </a:bodyPr>
          <a:lstStyle/>
          <a:p>
            <a:r>
              <a:rPr lang="en-US" sz="2800" b="1" dirty="0">
                <a:solidFill>
                  <a:srgbClr val="663300"/>
                </a:solidFill>
              </a:rPr>
              <a:t>Marks of a Trustee Member</a:t>
            </a:r>
          </a:p>
        </p:txBody>
      </p:sp>
      <p:sp>
        <p:nvSpPr>
          <p:cNvPr id="10" name="Content Placeholder 9">
            <a:extLst>
              <a:ext uri="{FF2B5EF4-FFF2-40B4-BE49-F238E27FC236}">
                <a16:creationId xmlns:a16="http://schemas.microsoft.com/office/drawing/2014/main" id="{FF598AF6-608D-4094-ACCD-FC49DC25B0E3}"/>
              </a:ext>
            </a:extLst>
          </p:cNvPr>
          <p:cNvSpPr>
            <a:spLocks noGrp="1"/>
          </p:cNvSpPr>
          <p:nvPr>
            <p:ph idx="1"/>
          </p:nvPr>
        </p:nvSpPr>
        <p:spPr>
          <a:xfrm>
            <a:off x="971550" y="2493774"/>
            <a:ext cx="2745043" cy="3382094"/>
          </a:xfrm>
        </p:spPr>
        <p:txBody>
          <a:bodyPr>
            <a:normAutofit/>
          </a:bodyPr>
          <a:lstStyle/>
          <a:p>
            <a:r>
              <a:rPr lang="en-US" sz="2000" b="1" dirty="0">
                <a:solidFill>
                  <a:srgbClr val="663300"/>
                </a:solidFill>
              </a:rPr>
              <a:t>Every church should have a bylaw description of what a trustee does.</a:t>
            </a:r>
          </a:p>
          <a:p>
            <a:r>
              <a:rPr lang="en-US" sz="2000" b="1" dirty="0">
                <a:solidFill>
                  <a:srgbClr val="663300"/>
                </a:solidFill>
              </a:rPr>
              <a:t>QUALIFICATIONS</a:t>
            </a:r>
          </a:p>
          <a:p>
            <a:r>
              <a:rPr lang="en-US" sz="2000" b="1" dirty="0">
                <a:solidFill>
                  <a:srgbClr val="663300"/>
                </a:solidFill>
              </a:rPr>
              <a:t>Set up ideals toward which to aim.</a:t>
            </a:r>
          </a:p>
          <a:p>
            <a:r>
              <a:rPr lang="en-US" sz="2000" b="1" dirty="0">
                <a:solidFill>
                  <a:srgbClr val="663300"/>
                </a:solidFill>
              </a:rPr>
              <a:t>Prayerfully seek out these individuals.</a:t>
            </a:r>
          </a:p>
        </p:txBody>
      </p:sp>
      <p:pic>
        <p:nvPicPr>
          <p:cNvPr id="5" name="Content Placeholder 4" descr="A person wearing a suit and tie&#10;&#10;Description automatically generated">
            <a:extLst>
              <a:ext uri="{FF2B5EF4-FFF2-40B4-BE49-F238E27FC236}">
                <a16:creationId xmlns:a16="http://schemas.microsoft.com/office/drawing/2014/main" id="{80716242-18FD-4903-A700-BD0052FDE01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256" r="3" b="3"/>
          <a:stretch/>
        </p:blipFill>
        <p:spPr>
          <a:xfrm>
            <a:off x="4064001" y="982131"/>
            <a:ext cx="4102099" cy="4893735"/>
          </a:xfrm>
          <a:prstGeom prst="rect">
            <a:avLst/>
          </a:prstGeom>
          <a:ln w="57150" cmpd="thickThin">
            <a:solidFill>
              <a:schemeClr val="tx1">
                <a:lumMod val="50000"/>
                <a:lumOff val="50000"/>
              </a:schemeClr>
            </a:solidFill>
            <a:miter lim="800000"/>
          </a:ln>
        </p:spPr>
      </p:pic>
      <p:sp>
        <p:nvSpPr>
          <p:cNvPr id="3" name="Footer Placeholder 2">
            <a:extLst>
              <a:ext uri="{FF2B5EF4-FFF2-40B4-BE49-F238E27FC236}">
                <a16:creationId xmlns:a16="http://schemas.microsoft.com/office/drawing/2014/main" id="{445CB416-282B-4DF3-99A3-8B896D4656D4}"/>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416144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3981E-FC9F-441B-8CAD-87EF6FFBA2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651867"/>
            <a:ext cx="9144000" cy="5554266"/>
          </a:xfrm>
          <a:prstGeom prst="rect">
            <a:avLst/>
          </a:prstGeom>
        </p:spPr>
      </p:pic>
      <p:sp>
        <p:nvSpPr>
          <p:cNvPr id="4" name="TextBox 3">
            <a:extLst>
              <a:ext uri="{FF2B5EF4-FFF2-40B4-BE49-F238E27FC236}">
                <a16:creationId xmlns:a16="http://schemas.microsoft.com/office/drawing/2014/main" id="{17371707-7AD1-4D26-8831-EDF9B8FC27B6}"/>
              </a:ext>
            </a:extLst>
          </p:cNvPr>
          <p:cNvSpPr txBox="1"/>
          <p:nvPr/>
        </p:nvSpPr>
        <p:spPr>
          <a:xfrm>
            <a:off x="0" y="6206133"/>
            <a:ext cx="9144000" cy="230832"/>
          </a:xfrm>
          <a:prstGeom prst="rect">
            <a:avLst/>
          </a:prstGeom>
          <a:noFill/>
        </p:spPr>
        <p:txBody>
          <a:bodyPr wrap="square" rtlCol="0">
            <a:spAutoFit/>
          </a:bodyPr>
          <a:lstStyle/>
          <a:p>
            <a:r>
              <a:rPr lang="en-US" sz="900" dirty="0">
                <a:hlinkClick r:id="rId3" tooltip="https://www.flickr.com/photos/leesean/7021431279"/>
              </a:rPr>
              <a:t>This</a:t>
            </a:r>
            <a:endParaRPr lang="en-US" sz="900" dirty="0"/>
          </a:p>
        </p:txBody>
      </p:sp>
      <p:sp>
        <p:nvSpPr>
          <p:cNvPr id="2" name="Footer Placeholder 1">
            <a:extLst>
              <a:ext uri="{FF2B5EF4-FFF2-40B4-BE49-F238E27FC236}">
                <a16:creationId xmlns:a16="http://schemas.microsoft.com/office/drawing/2014/main" id="{67640556-2C72-40F8-A9A0-87CC6FFE6AF3}"/>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2560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8AF9-2065-431F-95D7-B9AE611809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521350-5F5F-4971-A21B-361FD8C982C2}"/>
              </a:ext>
            </a:extLst>
          </p:cNvPr>
          <p:cNvSpPr>
            <a:spLocks noGrp="1"/>
          </p:cNvSpPr>
          <p:nvPr>
            <p:ph idx="1"/>
          </p:nvPr>
        </p:nvSpPr>
        <p:spPr/>
        <p:txBody>
          <a:bodyPr>
            <a:normAutofit fontScale="25000" lnSpcReduction="20000"/>
          </a:bodyPr>
          <a:lstStyle/>
          <a:p>
            <a:pPr algn="l"/>
            <a:r>
              <a:rPr lang="en-US" sz="6400" b="1" i="0" dirty="0">
                <a:solidFill>
                  <a:srgbClr val="663300"/>
                </a:solidFill>
                <a:effectLst/>
              </a:rPr>
              <a:t>Although trustees are necessary for the effective and efficient operation of a local church body, it is </a:t>
            </a:r>
            <a:r>
              <a:rPr lang="en-US" sz="6400" b="1" i="0" u="sng" dirty="0">
                <a:solidFill>
                  <a:srgbClr val="663300"/>
                </a:solidFill>
                <a:effectLst/>
              </a:rPr>
              <a:t>not a biblically created office</a:t>
            </a:r>
            <a:r>
              <a:rPr lang="en-US" sz="6400" b="1" i="0" dirty="0">
                <a:solidFill>
                  <a:srgbClr val="663300"/>
                </a:solidFill>
                <a:effectLst/>
              </a:rPr>
              <a:t>. Trustees are a mandate of the State whose responsibility is to the physical property of the church.</a:t>
            </a:r>
          </a:p>
          <a:p>
            <a:pPr algn="l"/>
            <a:r>
              <a:rPr lang="en-US" sz="6400" b="1" i="0" dirty="0">
                <a:solidFill>
                  <a:srgbClr val="663300"/>
                </a:solidFill>
                <a:effectLst/>
              </a:rPr>
              <a:t>The Trustees will hold in trust the church property. They shall have</a:t>
            </a:r>
            <a:r>
              <a:rPr lang="en-US" sz="6400" b="1" i="0" u="sng" dirty="0">
                <a:solidFill>
                  <a:srgbClr val="663300"/>
                </a:solidFill>
                <a:effectLst/>
              </a:rPr>
              <a:t> no power to buy, sell, mortgage, lease or transfer any property</a:t>
            </a:r>
            <a:r>
              <a:rPr lang="en-US" sz="6400" b="1" i="0" dirty="0">
                <a:solidFill>
                  <a:srgbClr val="663300"/>
                </a:solidFill>
                <a:effectLst/>
              </a:rPr>
              <a:t> without a specific vote of the church authorizing each action. It shall be the function of the trustees to affix their signatures to legal documents involving the sale, mortgage, purchase, or rental of property or other legal documents where the signatures of trustees are required.</a:t>
            </a:r>
          </a:p>
          <a:p>
            <a:pPr algn="l"/>
            <a:r>
              <a:rPr lang="en-US" sz="6400" b="1" i="0" dirty="0">
                <a:solidFill>
                  <a:srgbClr val="663300"/>
                </a:solidFill>
                <a:effectLst/>
              </a:rPr>
              <a:t>The trustees shall be responsible for the </a:t>
            </a:r>
            <a:r>
              <a:rPr lang="en-US" sz="6400" b="1" i="0" u="sng" dirty="0">
                <a:solidFill>
                  <a:srgbClr val="663300"/>
                </a:solidFill>
                <a:effectLst/>
              </a:rPr>
              <a:t>upkeep and maintenance of all church properties and equipment</a:t>
            </a:r>
            <a:r>
              <a:rPr lang="en-US" sz="6400" b="1" i="0" dirty="0">
                <a:solidFill>
                  <a:srgbClr val="663300"/>
                </a:solidFill>
                <a:effectLst/>
              </a:rPr>
              <a:t>. When there is a need for repairs, renovations, purchase or sale of any church property, the trustees shall be the legally constituted body to transact such business upon the authorization of the church, which shall, at all times, be the active members.</a:t>
            </a:r>
          </a:p>
          <a:p>
            <a:endParaRPr lang="en-US" dirty="0"/>
          </a:p>
        </p:txBody>
      </p:sp>
      <p:sp>
        <p:nvSpPr>
          <p:cNvPr id="4" name="Footer Placeholder 3">
            <a:extLst>
              <a:ext uri="{FF2B5EF4-FFF2-40B4-BE49-F238E27FC236}">
                <a16:creationId xmlns:a16="http://schemas.microsoft.com/office/drawing/2014/main" id="{EFA70AD8-6D8E-49A8-929C-C628663021D4}"/>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50103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lackboard&#10;&#10;Description automatically generated">
            <a:extLst>
              <a:ext uri="{FF2B5EF4-FFF2-40B4-BE49-F238E27FC236}">
                <a16:creationId xmlns:a16="http://schemas.microsoft.com/office/drawing/2014/main" id="{EF142D06-0651-407E-844D-E8E5DE52B75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73" r="4108" b="-1"/>
          <a:stretch/>
        </p:blipFill>
        <p:spPr>
          <a:xfrm>
            <a:off x="364603" y="488137"/>
            <a:ext cx="8420582" cy="5883295"/>
          </a:xfrm>
          <a:prstGeom prst="rect">
            <a:avLst/>
          </a:prstGeom>
        </p:spPr>
      </p:pic>
      <p:sp>
        <p:nvSpPr>
          <p:cNvPr id="11" name="Rectangle 10">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9176000" cy="658368"/>
            <a:chOff x="-18288" y="3128956"/>
            <a:chExt cx="12234672" cy="658368"/>
          </a:xfrm>
        </p:grpSpPr>
        <p:sp useBgFill="1">
          <p:nvSpPr>
            <p:cNvPr id="14"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6"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7" name="Picture 16">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Footer Placeholder 1">
            <a:extLst>
              <a:ext uri="{FF2B5EF4-FFF2-40B4-BE49-F238E27FC236}">
                <a16:creationId xmlns:a16="http://schemas.microsoft.com/office/drawing/2014/main" id="{FBC7E14D-7E22-4D8A-887E-9C614F071CBB}"/>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26966962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2255-8619-496E-88BE-86E1168A5022}"/>
              </a:ext>
            </a:extLst>
          </p:cNvPr>
          <p:cNvSpPr>
            <a:spLocks noGrp="1"/>
          </p:cNvSpPr>
          <p:nvPr>
            <p:ph type="title"/>
          </p:nvPr>
        </p:nvSpPr>
        <p:spPr>
          <a:xfrm>
            <a:off x="5651868" y="982132"/>
            <a:ext cx="2520579" cy="4625172"/>
          </a:xfrm>
        </p:spPr>
        <p:txBody>
          <a:bodyPr>
            <a:normAutofit/>
          </a:bodyPr>
          <a:lstStyle/>
          <a:p>
            <a:r>
              <a:rPr lang="en-US" dirty="0">
                <a:solidFill>
                  <a:srgbClr val="262626"/>
                </a:solidFill>
              </a:rPr>
              <a:t>OUR VIRTUAL CLASS NORMS</a:t>
            </a:r>
          </a:p>
        </p:txBody>
      </p:sp>
      <p:graphicFrame>
        <p:nvGraphicFramePr>
          <p:cNvPr id="5" name="Content Placeholder 2">
            <a:extLst>
              <a:ext uri="{FF2B5EF4-FFF2-40B4-BE49-F238E27FC236}">
                <a16:creationId xmlns:a16="http://schemas.microsoft.com/office/drawing/2014/main" id="{D7FD4555-83F0-4DB5-A662-99BFAF6CEA97}"/>
              </a:ext>
            </a:extLst>
          </p:cNvPr>
          <p:cNvGraphicFramePr>
            <a:graphicFrameLocks noGrp="1"/>
          </p:cNvGraphicFramePr>
          <p:nvPr>
            <p:ph idx="1"/>
            <p:extLst>
              <p:ext uri="{D42A27DB-BD31-4B8C-83A1-F6EECF244321}">
                <p14:modId xmlns:p14="http://schemas.microsoft.com/office/powerpoint/2010/main" val="188078181"/>
              </p:ext>
            </p:extLst>
          </p:nvPr>
        </p:nvGraphicFramePr>
        <p:xfrm>
          <a:off x="1043292" y="1391055"/>
          <a:ext cx="3954294" cy="3959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87119953-E9C6-4759-8FEF-F39E40078C1F}"/>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199855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B208-C1A6-46C6-87E7-6A8D8D601107}"/>
              </a:ext>
            </a:extLst>
          </p:cNvPr>
          <p:cNvSpPr>
            <a:spLocks noGrp="1"/>
          </p:cNvSpPr>
          <p:nvPr>
            <p:ph type="title"/>
          </p:nvPr>
        </p:nvSpPr>
        <p:spPr/>
        <p:txBody>
          <a:bodyPr/>
          <a:lstStyle/>
          <a:p>
            <a:r>
              <a:rPr lang="en-US" b="1" dirty="0">
                <a:solidFill>
                  <a:srgbClr val="663300"/>
                </a:solidFill>
              </a:rPr>
              <a:t>Ensure Church Building is:</a:t>
            </a:r>
          </a:p>
        </p:txBody>
      </p:sp>
      <p:sp>
        <p:nvSpPr>
          <p:cNvPr id="3" name="Content Placeholder 2">
            <a:extLst>
              <a:ext uri="{FF2B5EF4-FFF2-40B4-BE49-F238E27FC236}">
                <a16:creationId xmlns:a16="http://schemas.microsoft.com/office/drawing/2014/main" id="{E812D3F1-B398-4CB9-A435-CABCB989AA68}"/>
              </a:ext>
            </a:extLst>
          </p:cNvPr>
          <p:cNvSpPr>
            <a:spLocks noGrp="1"/>
          </p:cNvSpPr>
          <p:nvPr>
            <p:ph idx="1"/>
          </p:nvPr>
        </p:nvSpPr>
        <p:spPr/>
        <p:txBody>
          <a:bodyPr>
            <a:normAutofit fontScale="77500" lnSpcReduction="20000"/>
          </a:bodyPr>
          <a:lstStyle/>
          <a:p>
            <a:pPr algn="l">
              <a:buFont typeface="Arial" panose="020B0604020202020204" pitchFamily="34" charset="0"/>
              <a:buChar char="•"/>
            </a:pPr>
            <a:r>
              <a:rPr lang="en-US" b="1" i="0" dirty="0">
                <a:solidFill>
                  <a:srgbClr val="663300"/>
                </a:solidFill>
                <a:effectLst/>
              </a:rPr>
              <a:t>At all times, heated, cooled </a:t>
            </a:r>
            <a:r>
              <a:rPr lang="en-US" b="1" dirty="0">
                <a:solidFill>
                  <a:srgbClr val="663300"/>
                </a:solidFill>
              </a:rPr>
              <a:t>and</a:t>
            </a:r>
            <a:r>
              <a:rPr lang="en-US" b="1" i="0" dirty="0">
                <a:solidFill>
                  <a:srgbClr val="663300"/>
                </a:solidFill>
                <a:effectLst/>
              </a:rPr>
              <a:t> lighted adequately;</a:t>
            </a:r>
          </a:p>
          <a:p>
            <a:pPr algn="l">
              <a:buFont typeface="Arial" panose="020B0604020202020204" pitchFamily="34" charset="0"/>
              <a:buChar char="•"/>
            </a:pPr>
            <a:r>
              <a:rPr lang="en-US" b="1" i="0" dirty="0">
                <a:solidFill>
                  <a:srgbClr val="663300"/>
                </a:solidFill>
                <a:effectLst/>
              </a:rPr>
              <a:t>At all times clean and open for all services, ministry activities and meetings; </a:t>
            </a:r>
            <a:r>
              <a:rPr lang="en-US" b="1" i="0" dirty="0">
                <a:solidFill>
                  <a:srgbClr val="FF0000"/>
                </a:solidFill>
                <a:effectLst/>
              </a:rPr>
              <a:t>(SANITIZED)</a:t>
            </a:r>
            <a:endParaRPr lang="en-US" b="1" i="0" dirty="0">
              <a:solidFill>
                <a:srgbClr val="663300"/>
              </a:solidFill>
              <a:effectLst/>
            </a:endParaRPr>
          </a:p>
          <a:p>
            <a:pPr algn="l">
              <a:buFont typeface="Arial" panose="020B0604020202020204" pitchFamily="34" charset="0"/>
              <a:buChar char="•"/>
            </a:pPr>
            <a:r>
              <a:rPr lang="en-US" b="1" i="0" dirty="0">
                <a:solidFill>
                  <a:srgbClr val="663300"/>
                </a:solidFill>
                <a:effectLst/>
              </a:rPr>
              <a:t>At all times building is secure including when it is occupied and being used;</a:t>
            </a:r>
          </a:p>
          <a:p>
            <a:pPr algn="l">
              <a:buFont typeface="Arial" panose="020B0604020202020204" pitchFamily="34" charset="0"/>
              <a:buChar char="•"/>
            </a:pPr>
            <a:r>
              <a:rPr lang="en-US" b="1" i="0" dirty="0">
                <a:solidFill>
                  <a:srgbClr val="663300"/>
                </a:solidFill>
                <a:effectLst/>
              </a:rPr>
              <a:t>At all times the grounds are kept free of debris, trash, and all safety hazards;</a:t>
            </a:r>
          </a:p>
          <a:p>
            <a:pPr algn="l">
              <a:buFont typeface="Arial" panose="020B0604020202020204" pitchFamily="34" charset="0"/>
              <a:buChar char="•"/>
            </a:pPr>
            <a:r>
              <a:rPr lang="en-US" b="1" i="0" dirty="0">
                <a:solidFill>
                  <a:srgbClr val="663300"/>
                </a:solidFill>
                <a:effectLst/>
              </a:rPr>
              <a:t>At all times the grass is kept cut, shrubbery is pruned, and sidewalks clean;</a:t>
            </a:r>
          </a:p>
          <a:p>
            <a:pPr algn="l">
              <a:buFont typeface="Arial" panose="020B0604020202020204" pitchFamily="34" charset="0"/>
              <a:buChar char="•"/>
            </a:pPr>
            <a:r>
              <a:rPr lang="en-US" b="1" i="0" dirty="0">
                <a:solidFill>
                  <a:srgbClr val="663300"/>
                </a:solidFill>
                <a:effectLst/>
              </a:rPr>
              <a:t>At all times the sidewalks are clear of snow or ice and parking lot is safe.</a:t>
            </a:r>
          </a:p>
          <a:p>
            <a:endParaRPr lang="en-US" dirty="0"/>
          </a:p>
        </p:txBody>
      </p:sp>
      <p:sp>
        <p:nvSpPr>
          <p:cNvPr id="4" name="Footer Placeholder 3">
            <a:extLst>
              <a:ext uri="{FF2B5EF4-FFF2-40B4-BE49-F238E27FC236}">
                <a16:creationId xmlns:a16="http://schemas.microsoft.com/office/drawing/2014/main" id="{C302938E-5278-44CB-B025-598F29BC4352}"/>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40813523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1802" y="28937"/>
            <a:ext cx="9141618" cy="6856214"/>
          </a:xfrm>
          <a:prstGeom prst="rect">
            <a:avLst/>
          </a:prstGeom>
        </p:spPr>
      </p:pic>
      <p:pic>
        <p:nvPicPr>
          <p:cNvPr id="6" name="Picture 5" descr="Logo&#10;&#10;Description automatically generated">
            <a:extLst>
              <a:ext uri="{FF2B5EF4-FFF2-40B4-BE49-F238E27FC236}">
                <a16:creationId xmlns:a16="http://schemas.microsoft.com/office/drawing/2014/main" id="{0C0E9995-FA5D-4F40-9724-F9D51436FD0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0335" y="1530110"/>
            <a:ext cx="7429146" cy="3853869"/>
          </a:xfrm>
          <a:prstGeom prst="rect">
            <a:avLst/>
          </a:prstGeom>
        </p:spPr>
      </p:pic>
      <p:grpSp>
        <p:nvGrpSpPr>
          <p:cNvPr id="16" name="Group 15">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9176000" cy="658368"/>
            <a:chOff x="-18288" y="3128956"/>
            <a:chExt cx="12234672" cy="658368"/>
          </a:xfrm>
        </p:grpSpPr>
        <p:sp useBgFill="1">
          <p:nvSpPr>
            <p:cNvPr id="17"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9"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Footer Placeholder 1">
            <a:extLst>
              <a:ext uri="{FF2B5EF4-FFF2-40B4-BE49-F238E27FC236}">
                <a16:creationId xmlns:a16="http://schemas.microsoft.com/office/drawing/2014/main" id="{54629343-17F1-42A7-AE7C-A9E629C043DF}"/>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382818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788C-6275-46F9-86B2-43B8D202A0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D57288-1C0D-4A02-9739-C2222D9F3269}"/>
              </a:ext>
            </a:extLst>
          </p:cNvPr>
          <p:cNvSpPr>
            <a:spLocks noGrp="1"/>
          </p:cNvSpPr>
          <p:nvPr>
            <p:ph idx="1"/>
          </p:nvPr>
        </p:nvSpPr>
        <p:spPr/>
        <p:txBody>
          <a:bodyPr>
            <a:normAutofit fontScale="25000" lnSpcReduction="20000"/>
          </a:bodyPr>
          <a:lstStyle/>
          <a:p>
            <a:pPr algn="l">
              <a:buFont typeface="Arial" panose="020B0604020202020204" pitchFamily="34" charset="0"/>
              <a:buChar char="•"/>
            </a:pPr>
            <a:r>
              <a:rPr lang="en-US" sz="6800" b="1" i="0" dirty="0">
                <a:solidFill>
                  <a:srgbClr val="663300"/>
                </a:solidFill>
                <a:effectLst/>
                <a:latin typeface="+mj-lt"/>
              </a:rPr>
              <a:t>To utilize spiritual gifts, talents, and resources in stewardship to the church</a:t>
            </a:r>
          </a:p>
          <a:p>
            <a:pPr algn="l">
              <a:buFont typeface="Arial" panose="020B0604020202020204" pitchFamily="34" charset="0"/>
              <a:buChar char="•"/>
            </a:pPr>
            <a:r>
              <a:rPr lang="en-US" sz="6800" b="1" i="0" dirty="0">
                <a:solidFill>
                  <a:srgbClr val="663300"/>
                </a:solidFill>
                <a:effectLst/>
                <a:latin typeface="+mj-lt"/>
              </a:rPr>
              <a:t>To be active participants in the ministry of teaching, training, and worship</a:t>
            </a:r>
          </a:p>
          <a:p>
            <a:pPr algn="l">
              <a:buFont typeface="Arial" panose="020B0604020202020204" pitchFamily="34" charset="0"/>
              <a:buChar char="•"/>
            </a:pPr>
            <a:r>
              <a:rPr lang="en-US" sz="6800" b="1" i="0" dirty="0">
                <a:solidFill>
                  <a:srgbClr val="663300"/>
                </a:solidFill>
                <a:effectLst/>
                <a:latin typeface="+mj-lt"/>
              </a:rPr>
              <a:t>To possess the ability to lead persons to Christ</a:t>
            </a:r>
          </a:p>
          <a:p>
            <a:pPr algn="l">
              <a:buFont typeface="Arial" panose="020B0604020202020204" pitchFamily="34" charset="0"/>
              <a:buChar char="•"/>
            </a:pPr>
            <a:r>
              <a:rPr lang="en-US" sz="6800" b="1" i="0" dirty="0">
                <a:solidFill>
                  <a:srgbClr val="663300"/>
                </a:solidFill>
                <a:effectLst/>
                <a:latin typeface="+mj-lt"/>
              </a:rPr>
              <a:t>To be faithful stewards over God’s household affairs</a:t>
            </a:r>
          </a:p>
          <a:p>
            <a:pPr algn="l">
              <a:buFont typeface="Arial" panose="020B0604020202020204" pitchFamily="34" charset="0"/>
              <a:buChar char="•"/>
            </a:pPr>
            <a:r>
              <a:rPr lang="en-US" sz="6800" b="1" i="0" dirty="0">
                <a:solidFill>
                  <a:srgbClr val="663300"/>
                </a:solidFill>
                <a:effectLst/>
                <a:latin typeface="+mj-lt"/>
              </a:rPr>
              <a:t>To manage assigned responsibilities with an openness to new ideas and creativity</a:t>
            </a:r>
          </a:p>
          <a:p>
            <a:pPr algn="l">
              <a:buFont typeface="Arial" panose="020B0604020202020204" pitchFamily="34" charset="0"/>
              <a:buChar char="•"/>
            </a:pPr>
            <a:r>
              <a:rPr lang="en-US" sz="6800" b="1" i="0" dirty="0">
                <a:solidFill>
                  <a:srgbClr val="663300"/>
                </a:solidFill>
                <a:effectLst/>
                <a:latin typeface="+mj-lt"/>
              </a:rPr>
              <a:t>To utilize and manage available resources for completion of tasks</a:t>
            </a:r>
          </a:p>
          <a:p>
            <a:pPr algn="l">
              <a:buFont typeface="Arial" panose="020B0604020202020204" pitchFamily="34" charset="0"/>
              <a:buChar char="•"/>
            </a:pPr>
            <a:r>
              <a:rPr lang="en-US" sz="6800" b="1" i="0" dirty="0">
                <a:solidFill>
                  <a:srgbClr val="663300"/>
                </a:solidFill>
                <a:effectLst/>
                <a:latin typeface="+mj-lt"/>
              </a:rPr>
              <a:t>To prayerfully make recommendations to the Pastor and/or Deacons</a:t>
            </a:r>
          </a:p>
          <a:p>
            <a:pPr algn="l">
              <a:buFont typeface="Arial" panose="020B0604020202020204" pitchFamily="34" charset="0"/>
              <a:buChar char="•"/>
            </a:pPr>
            <a:r>
              <a:rPr lang="en-US" sz="6800" b="1" i="0" dirty="0">
                <a:solidFill>
                  <a:srgbClr val="663300"/>
                </a:solidFill>
                <a:effectLst/>
                <a:latin typeface="+mj-lt"/>
              </a:rPr>
              <a:t>To remain proficient and organized in the execution of all responsibilities</a:t>
            </a:r>
          </a:p>
          <a:p>
            <a:endParaRPr lang="en-US" dirty="0"/>
          </a:p>
        </p:txBody>
      </p:sp>
      <p:sp>
        <p:nvSpPr>
          <p:cNvPr id="4" name="Footer Placeholder 3">
            <a:extLst>
              <a:ext uri="{FF2B5EF4-FFF2-40B4-BE49-F238E27FC236}">
                <a16:creationId xmlns:a16="http://schemas.microsoft.com/office/drawing/2014/main" id="{0F9C1ADF-B27C-4B93-87D5-AAE6D0C43134}"/>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727754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E6EA-F9E3-4F96-9E33-28E067C030D3}"/>
              </a:ext>
            </a:extLst>
          </p:cNvPr>
          <p:cNvSpPr>
            <a:spLocks noGrp="1"/>
          </p:cNvSpPr>
          <p:nvPr>
            <p:ph type="title"/>
          </p:nvPr>
        </p:nvSpPr>
        <p:spPr/>
        <p:txBody>
          <a:bodyPr/>
          <a:lstStyle/>
          <a:p>
            <a:r>
              <a:rPr lang="en-US" b="1" dirty="0"/>
              <a:t>The 4M Factor</a:t>
            </a:r>
          </a:p>
        </p:txBody>
      </p:sp>
      <p:sp>
        <p:nvSpPr>
          <p:cNvPr id="3" name="Content Placeholder 2">
            <a:extLst>
              <a:ext uri="{FF2B5EF4-FFF2-40B4-BE49-F238E27FC236}">
                <a16:creationId xmlns:a16="http://schemas.microsoft.com/office/drawing/2014/main" id="{735F0A70-846F-4738-AF4B-F7036E8EF3A2}"/>
              </a:ext>
            </a:extLst>
          </p:cNvPr>
          <p:cNvSpPr>
            <a:spLocks noGrp="1"/>
          </p:cNvSpPr>
          <p:nvPr>
            <p:ph idx="1"/>
          </p:nvPr>
        </p:nvSpPr>
        <p:spPr/>
        <p:txBody>
          <a:bodyPr>
            <a:normAutofit fontScale="92500" lnSpcReduction="10000"/>
          </a:bodyPr>
          <a:lstStyle/>
          <a:p>
            <a:pPr marL="457200" indent="-457200">
              <a:buAutoNum type="arabicPeriod"/>
            </a:pPr>
            <a:r>
              <a:rPr lang="en-US" sz="4000" b="1" dirty="0"/>
              <a:t>Management and Administration</a:t>
            </a:r>
          </a:p>
          <a:p>
            <a:pPr marL="457200" indent="-457200">
              <a:buAutoNum type="arabicPeriod"/>
            </a:pPr>
            <a:r>
              <a:rPr lang="en-US" sz="4000" b="1" dirty="0"/>
              <a:t>Maintenance</a:t>
            </a:r>
          </a:p>
          <a:p>
            <a:pPr marL="457200" indent="-457200">
              <a:buAutoNum type="arabicPeriod"/>
            </a:pPr>
            <a:r>
              <a:rPr lang="en-US" sz="4000" b="1" dirty="0"/>
              <a:t>Ministry</a:t>
            </a:r>
          </a:p>
          <a:p>
            <a:pPr marL="457200" indent="-457200">
              <a:buAutoNum type="arabicPeriod"/>
            </a:pPr>
            <a:r>
              <a:rPr lang="en-US" sz="4000" b="1" dirty="0"/>
              <a:t>Mission</a:t>
            </a:r>
          </a:p>
          <a:p>
            <a:pPr marL="457200" indent="-457200">
              <a:buAutoNum type="arabicPeriod"/>
            </a:pPr>
            <a:endParaRPr lang="en-US" dirty="0"/>
          </a:p>
          <a:p>
            <a:pPr marL="457200" indent="-457200">
              <a:buAutoNum type="arabicPeriod"/>
            </a:pPr>
            <a:endParaRPr lang="en-US" dirty="0"/>
          </a:p>
        </p:txBody>
      </p:sp>
      <p:sp>
        <p:nvSpPr>
          <p:cNvPr id="4" name="Footer Placeholder 3">
            <a:extLst>
              <a:ext uri="{FF2B5EF4-FFF2-40B4-BE49-F238E27FC236}">
                <a16:creationId xmlns:a16="http://schemas.microsoft.com/office/drawing/2014/main" id="{49F1177F-60D0-408A-B4FA-3A264E88D600}"/>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529290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6" name="Picture 15">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531228D-E449-4C21-8B06-649952DED04C}"/>
              </a:ext>
            </a:extLst>
          </p:cNvPr>
          <p:cNvSpPr>
            <a:spLocks noGrp="1"/>
          </p:cNvSpPr>
          <p:nvPr>
            <p:ph type="title"/>
          </p:nvPr>
        </p:nvSpPr>
        <p:spPr>
          <a:xfrm>
            <a:off x="4570809" y="982132"/>
            <a:ext cx="3601638" cy="1303867"/>
          </a:xfrm>
        </p:spPr>
        <p:txBody>
          <a:bodyPr>
            <a:normAutofit fontScale="90000"/>
          </a:bodyPr>
          <a:lstStyle/>
          <a:p>
            <a:r>
              <a:rPr lang="en-US" b="1" dirty="0"/>
              <a:t>Management and Administration</a:t>
            </a:r>
          </a:p>
        </p:txBody>
      </p:sp>
      <p:sp>
        <p:nvSpPr>
          <p:cNvPr id="21" name="Rectangle 20">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ign on a wooden surface&#10;&#10;Description automatically generated">
            <a:extLst>
              <a:ext uri="{FF2B5EF4-FFF2-40B4-BE49-F238E27FC236}">
                <a16:creationId xmlns:a16="http://schemas.microsoft.com/office/drawing/2014/main" id="{EC6B3029-FF9D-4587-A782-3DDFDD35346F}"/>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6074" r="16658" b="-3"/>
          <a:stretch/>
        </p:blipFill>
        <p:spPr>
          <a:xfrm>
            <a:off x="1059512" y="1410208"/>
            <a:ext cx="2907601" cy="3858780"/>
          </a:xfrm>
          <a:prstGeom prst="rect">
            <a:avLst/>
          </a:prstGeom>
        </p:spPr>
      </p:pic>
      <p:cxnSp>
        <p:nvCxnSpPr>
          <p:cNvPr id="23" name="Straight Connector 22">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50A56CDF-655D-49F9-978C-790E65D32A0D}"/>
              </a:ext>
            </a:extLst>
          </p:cNvPr>
          <p:cNvSpPr>
            <a:spLocks noGrp="1"/>
          </p:cNvSpPr>
          <p:nvPr>
            <p:ph idx="1"/>
          </p:nvPr>
        </p:nvSpPr>
        <p:spPr>
          <a:xfrm>
            <a:off x="4570809" y="2556932"/>
            <a:ext cx="3601638" cy="3318936"/>
          </a:xfrm>
        </p:spPr>
        <p:txBody>
          <a:bodyPr>
            <a:normAutofit/>
          </a:bodyPr>
          <a:lstStyle/>
          <a:p>
            <a:pPr marL="0" indent="0">
              <a:buNone/>
            </a:pPr>
            <a:r>
              <a:rPr lang="en-US" b="1" dirty="0"/>
              <a:t>Originates in Old Testament where Israel is guided toward strong administrative principles in order to effectively carryout the purposes of God through his people into the world.</a:t>
            </a:r>
          </a:p>
        </p:txBody>
      </p:sp>
      <p:sp>
        <p:nvSpPr>
          <p:cNvPr id="3" name="Footer Placeholder 2">
            <a:extLst>
              <a:ext uri="{FF2B5EF4-FFF2-40B4-BE49-F238E27FC236}">
                <a16:creationId xmlns:a16="http://schemas.microsoft.com/office/drawing/2014/main" id="{F677619C-3CF0-4420-962D-B05458FD7183}"/>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46971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29D6-EA02-4DF7-8B52-AFC04901366D}"/>
              </a:ext>
            </a:extLst>
          </p:cNvPr>
          <p:cNvSpPr>
            <a:spLocks noGrp="1"/>
          </p:cNvSpPr>
          <p:nvPr>
            <p:ph type="title"/>
          </p:nvPr>
        </p:nvSpPr>
        <p:spPr/>
        <p:txBody>
          <a:bodyPr/>
          <a:lstStyle/>
          <a:p>
            <a:r>
              <a:rPr lang="en-US" b="1" dirty="0"/>
              <a:t>Management Team</a:t>
            </a:r>
          </a:p>
        </p:txBody>
      </p:sp>
      <p:sp>
        <p:nvSpPr>
          <p:cNvPr id="3" name="Content Placeholder 2">
            <a:extLst>
              <a:ext uri="{FF2B5EF4-FFF2-40B4-BE49-F238E27FC236}">
                <a16:creationId xmlns:a16="http://schemas.microsoft.com/office/drawing/2014/main" id="{CD5DF1DF-0BE5-49B3-BFC1-789ADDE42A9F}"/>
              </a:ext>
            </a:extLst>
          </p:cNvPr>
          <p:cNvSpPr>
            <a:spLocks noGrp="1"/>
          </p:cNvSpPr>
          <p:nvPr>
            <p:ph idx="1"/>
          </p:nvPr>
        </p:nvSpPr>
        <p:spPr/>
        <p:txBody>
          <a:bodyPr>
            <a:normAutofit fontScale="92500" lnSpcReduction="20000"/>
          </a:bodyPr>
          <a:lstStyle/>
          <a:p>
            <a:r>
              <a:rPr lang="en-US" dirty="0">
                <a:solidFill>
                  <a:srgbClr val="663300"/>
                </a:solidFill>
              </a:rPr>
              <a:t>Trustees are a management team, under the leadership of the pastor, who is the general manager.</a:t>
            </a:r>
          </a:p>
          <a:p>
            <a:pPr marL="0" indent="0">
              <a:buNone/>
            </a:pPr>
            <a:endParaRPr lang="en-US" b="1" dirty="0">
              <a:solidFill>
                <a:srgbClr val="663300"/>
              </a:solidFill>
            </a:endParaRPr>
          </a:p>
          <a:p>
            <a:pPr marL="0" indent="0">
              <a:buNone/>
            </a:pPr>
            <a:r>
              <a:rPr lang="en-US" b="1" dirty="0">
                <a:solidFill>
                  <a:srgbClr val="663300"/>
                </a:solidFill>
              </a:rPr>
              <a:t>TWO MAJOR CONCERNS:</a:t>
            </a:r>
          </a:p>
          <a:p>
            <a:pPr marL="0" indent="0">
              <a:buNone/>
            </a:pPr>
            <a:r>
              <a:rPr lang="en-US" dirty="0">
                <a:solidFill>
                  <a:srgbClr val="663300"/>
                </a:solidFill>
              </a:rPr>
              <a:t>1. Will there be money enough to carry out the voted mandates of the membership.</a:t>
            </a:r>
          </a:p>
          <a:p>
            <a:pPr marL="0" indent="0">
              <a:buNone/>
            </a:pPr>
            <a:endParaRPr lang="en-US" dirty="0">
              <a:solidFill>
                <a:srgbClr val="663300"/>
              </a:solidFill>
            </a:endParaRPr>
          </a:p>
          <a:p>
            <a:pPr marL="0" indent="0">
              <a:buNone/>
            </a:pPr>
            <a:r>
              <a:rPr lang="en-US" dirty="0">
                <a:solidFill>
                  <a:srgbClr val="663300"/>
                </a:solidFill>
              </a:rPr>
              <a:t>2. Make certain that the money is spent according to the will of the people.</a:t>
            </a:r>
          </a:p>
          <a:p>
            <a:endParaRPr lang="en-US" dirty="0"/>
          </a:p>
        </p:txBody>
      </p:sp>
      <p:sp>
        <p:nvSpPr>
          <p:cNvPr id="4" name="Footer Placeholder 3">
            <a:extLst>
              <a:ext uri="{FF2B5EF4-FFF2-40B4-BE49-F238E27FC236}">
                <a16:creationId xmlns:a16="http://schemas.microsoft.com/office/drawing/2014/main" id="{06E98CEB-8F1A-4849-91E7-2D5A08033A42}"/>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761372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6" name="Picture 15">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56D1CE5-D843-4CA9-838F-827FACB38CD8}"/>
              </a:ext>
            </a:extLst>
          </p:cNvPr>
          <p:cNvSpPr>
            <a:spLocks noGrp="1"/>
          </p:cNvSpPr>
          <p:nvPr>
            <p:ph type="title"/>
          </p:nvPr>
        </p:nvSpPr>
        <p:spPr>
          <a:xfrm>
            <a:off x="5651868" y="982132"/>
            <a:ext cx="2520579" cy="1303867"/>
          </a:xfrm>
        </p:spPr>
        <p:txBody>
          <a:bodyPr>
            <a:normAutofit fontScale="90000"/>
          </a:bodyPr>
          <a:lstStyle/>
          <a:p>
            <a:r>
              <a:rPr lang="en-US" sz="3200" b="1" dirty="0"/>
              <a:t>Full Responsibility</a:t>
            </a:r>
          </a:p>
        </p:txBody>
      </p:sp>
      <p:sp>
        <p:nvSpPr>
          <p:cNvPr id="21" name="Rectangle 20">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street sign on a pole&#10;&#10;Description automatically generated">
            <a:extLst>
              <a:ext uri="{FF2B5EF4-FFF2-40B4-BE49-F238E27FC236}">
                <a16:creationId xmlns:a16="http://schemas.microsoft.com/office/drawing/2014/main" id="{B37AEDF3-A554-461B-AB91-F8472C42AA1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4858" r="16914" b="2"/>
          <a:stretch/>
        </p:blipFill>
        <p:spPr>
          <a:xfrm>
            <a:off x="1059512" y="1410208"/>
            <a:ext cx="3959083" cy="3858780"/>
          </a:xfrm>
          <a:prstGeom prst="rect">
            <a:avLst/>
          </a:prstGeom>
        </p:spPr>
      </p:pic>
      <p:cxnSp>
        <p:nvCxnSpPr>
          <p:cNvPr id="23" name="Straight Connector 22">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78E2C38E-350D-4598-9B93-B5B092BF515E}"/>
              </a:ext>
            </a:extLst>
          </p:cNvPr>
          <p:cNvSpPr>
            <a:spLocks noGrp="1"/>
          </p:cNvSpPr>
          <p:nvPr>
            <p:ph idx="1"/>
          </p:nvPr>
        </p:nvSpPr>
        <p:spPr>
          <a:xfrm>
            <a:off x="5651868" y="2556932"/>
            <a:ext cx="2520578" cy="3318936"/>
          </a:xfrm>
        </p:spPr>
        <p:txBody>
          <a:bodyPr>
            <a:normAutofit fontScale="92500" lnSpcReduction="20000"/>
          </a:bodyPr>
          <a:lstStyle/>
          <a:p>
            <a:r>
              <a:rPr lang="en-US" dirty="0"/>
              <a:t>Care and maintenance of all church buildings and property. </a:t>
            </a:r>
          </a:p>
          <a:p>
            <a:r>
              <a:rPr lang="en-US" dirty="0"/>
              <a:t>Oversee the general use of the building’s rooms.</a:t>
            </a:r>
          </a:p>
          <a:p>
            <a:r>
              <a:rPr lang="en-US" dirty="0"/>
              <a:t>Very responsible and time-consuming task.</a:t>
            </a:r>
          </a:p>
        </p:txBody>
      </p:sp>
      <p:sp>
        <p:nvSpPr>
          <p:cNvPr id="3" name="Footer Placeholder 2">
            <a:extLst>
              <a:ext uri="{FF2B5EF4-FFF2-40B4-BE49-F238E27FC236}">
                <a16:creationId xmlns:a16="http://schemas.microsoft.com/office/drawing/2014/main" id="{0810AF93-A2C1-476E-85F1-A26A0B10F278}"/>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382975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22" name="Picture 21">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23">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13F8EFF-C6EA-4036-B616-35905846D642}"/>
              </a:ext>
            </a:extLst>
          </p:cNvPr>
          <p:cNvSpPr>
            <a:spLocks noGrp="1"/>
          </p:cNvSpPr>
          <p:nvPr>
            <p:ph type="title"/>
          </p:nvPr>
        </p:nvSpPr>
        <p:spPr>
          <a:xfrm>
            <a:off x="971551" y="982132"/>
            <a:ext cx="2745042" cy="1325373"/>
          </a:xfrm>
        </p:spPr>
        <p:txBody>
          <a:bodyPr anchor="b">
            <a:normAutofit fontScale="90000"/>
          </a:bodyPr>
          <a:lstStyle/>
          <a:p>
            <a:r>
              <a:rPr lang="en-US" sz="2100" b="1" dirty="0"/>
              <a:t>MINISTRY</a:t>
            </a:r>
            <a:br>
              <a:rPr lang="en-US" sz="2100" b="1" dirty="0"/>
            </a:br>
            <a:r>
              <a:rPr lang="en-US" sz="2100" b="1" dirty="0"/>
              <a:t>Numbers 4:1-15</a:t>
            </a:r>
            <a:br>
              <a:rPr lang="en-US" sz="2100" dirty="0"/>
            </a:br>
            <a:r>
              <a:rPr lang="en-US" sz="2100" dirty="0"/>
              <a:t>Sons and Daughters of Kohath</a:t>
            </a:r>
          </a:p>
        </p:txBody>
      </p:sp>
      <p:cxnSp>
        <p:nvCxnSpPr>
          <p:cNvPr id="27" name="Straight Connector 26">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tent Placeholder 15">
            <a:extLst>
              <a:ext uri="{FF2B5EF4-FFF2-40B4-BE49-F238E27FC236}">
                <a16:creationId xmlns:a16="http://schemas.microsoft.com/office/drawing/2014/main" id="{F7F0D9B1-1C0B-481E-B882-9016553995D3}"/>
              </a:ext>
            </a:extLst>
          </p:cNvPr>
          <p:cNvSpPr>
            <a:spLocks noGrp="1"/>
          </p:cNvSpPr>
          <p:nvPr>
            <p:ph idx="1"/>
          </p:nvPr>
        </p:nvSpPr>
        <p:spPr>
          <a:xfrm>
            <a:off x="971550" y="2493774"/>
            <a:ext cx="2745043" cy="3382094"/>
          </a:xfrm>
        </p:spPr>
        <p:txBody>
          <a:bodyPr>
            <a:normAutofit/>
          </a:bodyPr>
          <a:lstStyle/>
          <a:p>
            <a:r>
              <a:rPr lang="en-US" sz="1400" b="1" dirty="0">
                <a:solidFill>
                  <a:srgbClr val="663300"/>
                </a:solidFill>
              </a:rPr>
              <a:t>Provide the means for people to be ministered unto and to become ministers to others.</a:t>
            </a:r>
          </a:p>
          <a:p>
            <a:r>
              <a:rPr lang="en-US" sz="1400" b="1" dirty="0">
                <a:solidFill>
                  <a:srgbClr val="663300"/>
                </a:solidFill>
              </a:rPr>
              <a:t>The cleanliness of the sanctuary, the condition of pews, the functioning of lights, the temperature of the building—all contribute to making ministry possible.</a:t>
            </a:r>
          </a:p>
          <a:p>
            <a:r>
              <a:rPr lang="en-US" sz="1400" b="1" dirty="0">
                <a:solidFill>
                  <a:srgbClr val="663300"/>
                </a:solidFill>
              </a:rPr>
              <a:t>The eyes, ears and souls of the people can be opened or closed according to the functioning of the trustees.</a:t>
            </a:r>
          </a:p>
          <a:p>
            <a:endParaRPr lang="en-US" sz="1400" dirty="0"/>
          </a:p>
        </p:txBody>
      </p:sp>
      <p:pic>
        <p:nvPicPr>
          <p:cNvPr id="11" name="Content Placeholder 10" descr="A large empty room&#10;&#10;Description automatically generated">
            <a:extLst>
              <a:ext uri="{FF2B5EF4-FFF2-40B4-BE49-F238E27FC236}">
                <a16:creationId xmlns:a16="http://schemas.microsoft.com/office/drawing/2014/main" id="{76DE9390-795D-49FB-BBE8-EB08B6CBAC97}"/>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3283" r="20766" b="2"/>
          <a:stretch/>
        </p:blipFill>
        <p:spPr>
          <a:xfrm>
            <a:off x="4064001" y="982131"/>
            <a:ext cx="4102099" cy="4893735"/>
          </a:xfrm>
          <a:prstGeom prst="rect">
            <a:avLst/>
          </a:prstGeom>
          <a:ln w="57150" cmpd="thickThin">
            <a:solidFill>
              <a:schemeClr val="tx1">
                <a:lumMod val="50000"/>
                <a:lumOff val="50000"/>
              </a:schemeClr>
            </a:solidFill>
            <a:miter lim="800000"/>
          </a:ln>
        </p:spPr>
      </p:pic>
      <p:sp>
        <p:nvSpPr>
          <p:cNvPr id="3" name="Footer Placeholder 2">
            <a:extLst>
              <a:ext uri="{FF2B5EF4-FFF2-40B4-BE49-F238E27FC236}">
                <a16:creationId xmlns:a16="http://schemas.microsoft.com/office/drawing/2014/main" id="{74B15439-C62A-4F7D-BA57-B1D4EAF445F7}"/>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276556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8A99-9ADC-42C5-B259-3F8BA510AD62}"/>
              </a:ext>
            </a:extLst>
          </p:cNvPr>
          <p:cNvSpPr>
            <a:spLocks noGrp="1"/>
          </p:cNvSpPr>
          <p:nvPr>
            <p:ph type="title"/>
          </p:nvPr>
        </p:nvSpPr>
        <p:spPr/>
        <p:txBody>
          <a:bodyPr/>
          <a:lstStyle/>
          <a:p>
            <a:r>
              <a:rPr lang="en-US" b="1" dirty="0"/>
              <a:t>In Mission</a:t>
            </a:r>
          </a:p>
        </p:txBody>
      </p:sp>
      <p:sp>
        <p:nvSpPr>
          <p:cNvPr id="3" name="Content Placeholder 2">
            <a:extLst>
              <a:ext uri="{FF2B5EF4-FFF2-40B4-BE49-F238E27FC236}">
                <a16:creationId xmlns:a16="http://schemas.microsoft.com/office/drawing/2014/main" id="{A8143674-AC62-4D6F-8023-DAF81B07CA48}"/>
              </a:ext>
            </a:extLst>
          </p:cNvPr>
          <p:cNvSpPr>
            <a:spLocks noGrp="1"/>
          </p:cNvSpPr>
          <p:nvPr>
            <p:ph idx="1"/>
          </p:nvPr>
        </p:nvSpPr>
        <p:spPr/>
        <p:txBody>
          <a:bodyPr/>
          <a:lstStyle/>
          <a:p>
            <a:r>
              <a:rPr lang="en-US" b="1" dirty="0"/>
              <a:t>Every trustee ministry should do a very thorough checkup of its exterior and interior to ask whether they are adequate expressions of God’s love and reach to people. </a:t>
            </a:r>
          </a:p>
          <a:p>
            <a:r>
              <a:rPr lang="en-US" b="1" dirty="0"/>
              <a:t>The same God who so loved that he gave his Son also gave the church to service the community.</a:t>
            </a:r>
          </a:p>
          <a:p>
            <a:r>
              <a:rPr lang="en-US" b="1" dirty="0">
                <a:solidFill>
                  <a:srgbClr val="FF0000"/>
                </a:solidFill>
              </a:rPr>
              <a:t>Is the church a mission center or a memorial to those who have passed on?</a:t>
            </a:r>
          </a:p>
        </p:txBody>
      </p:sp>
      <p:sp>
        <p:nvSpPr>
          <p:cNvPr id="4" name="Footer Placeholder 3">
            <a:extLst>
              <a:ext uri="{FF2B5EF4-FFF2-40B4-BE49-F238E27FC236}">
                <a16:creationId xmlns:a16="http://schemas.microsoft.com/office/drawing/2014/main" id="{717B8AB4-400E-4253-A9CB-C107B1FE9035}"/>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827980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25D8-BBB5-45ED-8FE1-22D7CCE64146}"/>
              </a:ext>
            </a:extLst>
          </p:cNvPr>
          <p:cNvSpPr>
            <a:spLocks noGrp="1"/>
          </p:cNvSpPr>
          <p:nvPr>
            <p:ph type="title"/>
          </p:nvPr>
        </p:nvSpPr>
        <p:spPr>
          <a:xfrm>
            <a:off x="1176866" y="906873"/>
            <a:ext cx="6798734" cy="2293527"/>
          </a:xfrm>
        </p:spPr>
        <p:txBody>
          <a:bodyPr/>
          <a:lstStyle/>
          <a:p>
            <a:r>
              <a:rPr lang="en-US" b="1" dirty="0">
                <a:solidFill>
                  <a:srgbClr val="663300"/>
                </a:solidFill>
              </a:rPr>
              <a:t>FUNCTIONS OF THE TRUSTEE MINISTRY</a:t>
            </a:r>
          </a:p>
        </p:txBody>
      </p:sp>
      <p:sp>
        <p:nvSpPr>
          <p:cNvPr id="3" name="Text Placeholder 2">
            <a:extLst>
              <a:ext uri="{FF2B5EF4-FFF2-40B4-BE49-F238E27FC236}">
                <a16:creationId xmlns:a16="http://schemas.microsoft.com/office/drawing/2014/main" id="{29FF69EB-FEB6-415C-97E1-1989B3F0FF20}"/>
              </a:ext>
            </a:extLst>
          </p:cNvPr>
          <p:cNvSpPr>
            <a:spLocks noGrp="1"/>
          </p:cNvSpPr>
          <p:nvPr>
            <p:ph type="body" idx="1"/>
          </p:nvPr>
        </p:nvSpPr>
        <p:spPr/>
        <p:txBody>
          <a:bodyPr>
            <a:noAutofit/>
          </a:bodyPr>
          <a:lstStyle/>
          <a:p>
            <a:r>
              <a:rPr lang="en-US" b="1" spc="-105" dirty="0">
                <a:solidFill>
                  <a:srgbClr val="663300"/>
                </a:solidFill>
                <a:effectLst/>
                <a:ea typeface="Times New Roman" panose="02020603050405020304" pitchFamily="18" charset="0"/>
              </a:rPr>
              <a:t>Trustees officially transact business of the congregation for </a:t>
            </a:r>
            <a:r>
              <a:rPr lang="en-US" b="1" spc="-100" dirty="0">
                <a:solidFill>
                  <a:srgbClr val="663300"/>
                </a:solidFill>
                <a:effectLst/>
                <a:ea typeface="Times New Roman" panose="02020603050405020304" pitchFamily="18" charset="0"/>
              </a:rPr>
              <a:t>property and title. </a:t>
            </a:r>
          </a:p>
          <a:p>
            <a:r>
              <a:rPr lang="en-US" b="1" spc="-100" dirty="0">
                <a:solidFill>
                  <a:srgbClr val="663300"/>
                </a:solidFill>
                <a:effectLst/>
                <a:ea typeface="Times New Roman" panose="02020603050405020304" pitchFamily="18" charset="0"/>
              </a:rPr>
              <a:t>They are to maintain a clear and comprehensive understanding of all business engagements of this congregation, and </a:t>
            </a:r>
            <a:r>
              <a:rPr lang="en-US" b="1" spc="-105" dirty="0">
                <a:solidFill>
                  <a:srgbClr val="663300"/>
                </a:solidFill>
                <a:effectLst/>
                <a:ea typeface="Times New Roman" panose="02020603050405020304" pitchFamily="18" charset="0"/>
              </a:rPr>
              <a:t>they must know the contents of all written contracts and agreements for which the congregation is financially responsible.</a:t>
            </a:r>
            <a:endParaRPr lang="en-US" dirty="0"/>
          </a:p>
        </p:txBody>
      </p:sp>
      <p:sp>
        <p:nvSpPr>
          <p:cNvPr id="4" name="Footer Placeholder 3">
            <a:extLst>
              <a:ext uri="{FF2B5EF4-FFF2-40B4-BE49-F238E27FC236}">
                <a16:creationId xmlns:a16="http://schemas.microsoft.com/office/drawing/2014/main" id="{D1A79C74-77BA-4EC0-8BA8-7EEA53C6C096}"/>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580224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30F8-C592-4BDE-8660-4E9A3E691B29}"/>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2DD7EEF3-D917-41B6-91FB-6335C2FA8DF8}"/>
              </a:ext>
            </a:extLst>
          </p:cNvPr>
          <p:cNvSpPr>
            <a:spLocks noGrp="1"/>
          </p:cNvSpPr>
          <p:nvPr>
            <p:ph sz="half" idx="1"/>
          </p:nvPr>
        </p:nvSpPr>
        <p:spPr/>
        <p:txBody>
          <a:bodyPr>
            <a:normAutofit/>
          </a:bodyPr>
          <a:lstStyle/>
          <a:p>
            <a:pPr algn="l">
              <a:lnSpc>
                <a:spcPct val="90000"/>
              </a:lnSpc>
              <a:buFont typeface="Arial"/>
              <a:buChar char="•"/>
            </a:pPr>
            <a:r>
              <a:rPr lang="en-US" b="1" dirty="0">
                <a:solidFill>
                  <a:srgbClr val="00B050"/>
                </a:solidFill>
              </a:rPr>
              <a:t> </a:t>
            </a:r>
            <a:r>
              <a:rPr lang="en-US" sz="2400" b="1" dirty="0">
                <a:solidFill>
                  <a:srgbClr val="663300"/>
                </a:solidFill>
              </a:rPr>
              <a:t>Baptist Distinctives</a:t>
            </a:r>
          </a:p>
          <a:p>
            <a:pPr algn="l">
              <a:lnSpc>
                <a:spcPct val="90000"/>
              </a:lnSpc>
              <a:buFont typeface="Arial"/>
              <a:buChar char="•"/>
            </a:pPr>
            <a:r>
              <a:rPr lang="en-US" sz="2400" b="1" dirty="0">
                <a:solidFill>
                  <a:srgbClr val="663300"/>
                </a:solidFill>
              </a:rPr>
              <a:t> Trustees as Officers</a:t>
            </a:r>
          </a:p>
          <a:p>
            <a:pPr algn="l">
              <a:lnSpc>
                <a:spcPct val="90000"/>
              </a:lnSpc>
              <a:buFont typeface="Arial"/>
              <a:buChar char="•"/>
            </a:pPr>
            <a:r>
              <a:rPr lang="en-US" sz="2400" b="1" dirty="0">
                <a:solidFill>
                  <a:srgbClr val="663300"/>
                </a:solidFill>
              </a:rPr>
              <a:t> Defining the trustee</a:t>
            </a:r>
          </a:p>
          <a:p>
            <a:pPr algn="l">
              <a:lnSpc>
                <a:spcPct val="90000"/>
              </a:lnSpc>
              <a:buFont typeface="Arial"/>
              <a:buChar char="•"/>
            </a:pPr>
            <a:r>
              <a:rPr lang="en-US" sz="2400" b="1" dirty="0">
                <a:solidFill>
                  <a:srgbClr val="663300"/>
                </a:solidFill>
              </a:rPr>
              <a:t> Marks of a trustee</a:t>
            </a:r>
          </a:p>
          <a:p>
            <a:pPr algn="l">
              <a:lnSpc>
                <a:spcPct val="90000"/>
              </a:lnSpc>
              <a:buFont typeface="Arial"/>
              <a:buChar char="•"/>
            </a:pPr>
            <a:r>
              <a:rPr lang="en-US" sz="2400" b="1" dirty="0">
                <a:solidFill>
                  <a:srgbClr val="663300"/>
                </a:solidFill>
              </a:rPr>
              <a:t> Spiritual gifts</a:t>
            </a:r>
          </a:p>
          <a:p>
            <a:pPr algn="l">
              <a:lnSpc>
                <a:spcPct val="90000"/>
              </a:lnSpc>
              <a:buFont typeface="Arial"/>
              <a:buChar char="•"/>
            </a:pPr>
            <a:r>
              <a:rPr lang="en-US" sz="2400" b="1" dirty="0">
                <a:solidFill>
                  <a:srgbClr val="663300"/>
                </a:solidFill>
              </a:rPr>
              <a:t> The 4M Factor</a:t>
            </a:r>
          </a:p>
          <a:p>
            <a:endParaRPr lang="en-US" dirty="0"/>
          </a:p>
        </p:txBody>
      </p:sp>
      <p:sp>
        <p:nvSpPr>
          <p:cNvPr id="4" name="Content Placeholder 3">
            <a:extLst>
              <a:ext uri="{FF2B5EF4-FFF2-40B4-BE49-F238E27FC236}">
                <a16:creationId xmlns:a16="http://schemas.microsoft.com/office/drawing/2014/main" id="{B181B0B6-A99D-4D47-9298-1C33766D190C}"/>
              </a:ext>
            </a:extLst>
          </p:cNvPr>
          <p:cNvSpPr>
            <a:spLocks noGrp="1"/>
          </p:cNvSpPr>
          <p:nvPr>
            <p:ph sz="half" idx="2"/>
          </p:nvPr>
        </p:nvSpPr>
        <p:spPr/>
        <p:txBody>
          <a:bodyPr>
            <a:normAutofit/>
          </a:bodyPr>
          <a:lstStyle/>
          <a:p>
            <a:pPr algn="l">
              <a:lnSpc>
                <a:spcPct val="90000"/>
              </a:lnSpc>
              <a:buFont typeface="Arial"/>
              <a:buChar char="•"/>
            </a:pPr>
            <a:r>
              <a:rPr lang="en-US" sz="2400" b="1" dirty="0">
                <a:solidFill>
                  <a:srgbClr val="663300"/>
                </a:solidFill>
              </a:rPr>
              <a:t>Functions of the trustee ministry</a:t>
            </a:r>
          </a:p>
          <a:p>
            <a:pPr algn="l">
              <a:lnSpc>
                <a:spcPct val="90000"/>
              </a:lnSpc>
              <a:buFont typeface="Arial"/>
              <a:buChar char="•"/>
            </a:pPr>
            <a:r>
              <a:rPr lang="en-US" sz="2400" b="1" dirty="0">
                <a:solidFill>
                  <a:srgbClr val="663300"/>
                </a:solidFill>
              </a:rPr>
              <a:t>Duties</a:t>
            </a:r>
          </a:p>
          <a:p>
            <a:pPr algn="l">
              <a:lnSpc>
                <a:spcPct val="90000"/>
              </a:lnSpc>
              <a:buFont typeface="Arial"/>
              <a:buChar char="•"/>
            </a:pPr>
            <a:r>
              <a:rPr lang="en-US" sz="2400" b="1" dirty="0">
                <a:solidFill>
                  <a:srgbClr val="663300"/>
                </a:solidFill>
              </a:rPr>
              <a:t>Money Management, Budget &amp; Cash Flow</a:t>
            </a:r>
          </a:p>
          <a:p>
            <a:pPr algn="l">
              <a:lnSpc>
                <a:spcPct val="90000"/>
              </a:lnSpc>
              <a:buFont typeface="Arial"/>
              <a:buChar char="•"/>
            </a:pPr>
            <a:r>
              <a:rPr lang="en-US" sz="2400" b="1" dirty="0">
                <a:solidFill>
                  <a:srgbClr val="663300"/>
                </a:solidFill>
              </a:rPr>
              <a:t>A God Approved Ministry </a:t>
            </a:r>
            <a:endParaRPr lang="en-US" dirty="0">
              <a:solidFill>
                <a:srgbClr val="663300"/>
              </a:solidFill>
            </a:endParaRPr>
          </a:p>
        </p:txBody>
      </p:sp>
      <p:sp>
        <p:nvSpPr>
          <p:cNvPr id="5" name="Footer Placeholder 4">
            <a:extLst>
              <a:ext uri="{FF2B5EF4-FFF2-40B4-BE49-F238E27FC236}">
                <a16:creationId xmlns:a16="http://schemas.microsoft.com/office/drawing/2014/main" id="{32F77930-265F-4CD2-B4FE-D98DBBF74186}"/>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745493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6811F0-7E2F-4055-B0DD-166FAEFF8549}"/>
              </a:ext>
            </a:extLst>
          </p:cNvPr>
          <p:cNvSpPr txBox="1"/>
          <p:nvPr/>
        </p:nvSpPr>
        <p:spPr>
          <a:xfrm>
            <a:off x="2288356" y="990600"/>
            <a:ext cx="5331643" cy="4308872"/>
          </a:xfrm>
          <a:prstGeom prst="rect">
            <a:avLst/>
          </a:prstGeom>
          <a:noFill/>
        </p:spPr>
        <p:txBody>
          <a:bodyPr wrap="square">
            <a:spAutoFit/>
          </a:bodyPr>
          <a:lstStyle/>
          <a:p>
            <a:r>
              <a:rPr lang="en-US" sz="3200" b="1" spc="-105" dirty="0">
                <a:solidFill>
                  <a:srgbClr val="663300"/>
                </a:solidFill>
                <a:effectLst/>
                <a:ea typeface="Times New Roman" panose="02020603050405020304" pitchFamily="18" charset="0"/>
              </a:rPr>
              <a:t>The church is </a:t>
            </a:r>
            <a:r>
              <a:rPr lang="en-US" sz="3200" b="1" spc="-100" dirty="0">
                <a:solidFill>
                  <a:srgbClr val="663300"/>
                </a:solidFill>
                <a:effectLst/>
                <a:ea typeface="Times New Roman" panose="02020603050405020304" pitchFamily="18" charset="0"/>
              </a:rPr>
              <a:t>not responsible for any contracts written without approval by the </a:t>
            </a:r>
            <a:r>
              <a:rPr lang="en-US" sz="3200" b="1" spc="-105" dirty="0">
                <a:solidFill>
                  <a:srgbClr val="663300"/>
                </a:solidFill>
                <a:effectLst/>
                <a:ea typeface="Times New Roman" panose="02020603050405020304" pitchFamily="18" charset="0"/>
              </a:rPr>
              <a:t>Trustee Ministry. </a:t>
            </a:r>
          </a:p>
          <a:p>
            <a:endParaRPr lang="en-US" sz="3200" b="1" spc="-105" dirty="0">
              <a:solidFill>
                <a:srgbClr val="663300"/>
              </a:solidFill>
              <a:effectLst/>
              <a:ea typeface="Times New Roman" panose="02020603050405020304" pitchFamily="18" charset="0"/>
            </a:endParaRPr>
          </a:p>
          <a:p>
            <a:r>
              <a:rPr lang="en-US" sz="3200" b="1" spc="-105" dirty="0">
                <a:solidFill>
                  <a:srgbClr val="663300"/>
                </a:solidFill>
                <a:effectLst/>
                <a:ea typeface="Times New Roman" panose="02020603050405020304" pitchFamily="18" charset="0"/>
              </a:rPr>
              <a:t>Furthermore, trustees will not make any verbal </a:t>
            </a:r>
            <a:r>
              <a:rPr lang="en-US" sz="3200" b="1" spc="-125" dirty="0">
                <a:solidFill>
                  <a:srgbClr val="663300"/>
                </a:solidFill>
                <a:effectLst/>
                <a:ea typeface="Times New Roman" panose="02020603050405020304" pitchFamily="18" charset="0"/>
              </a:rPr>
              <a:t>contracts on behalf of the church.</a:t>
            </a:r>
          </a:p>
          <a:p>
            <a:endParaRPr lang="en-US" sz="1800" b="1" spc="-125" dirty="0">
              <a:solidFill>
                <a:srgbClr val="663300"/>
              </a:solidFill>
              <a:effectLst/>
              <a:latin typeface="system-ui"/>
              <a:ea typeface="Times New Roman" panose="02020603050405020304" pitchFamily="18" charset="0"/>
            </a:endParaRPr>
          </a:p>
        </p:txBody>
      </p:sp>
      <p:sp>
        <p:nvSpPr>
          <p:cNvPr id="2" name="Footer Placeholder 1">
            <a:extLst>
              <a:ext uri="{FF2B5EF4-FFF2-40B4-BE49-F238E27FC236}">
                <a16:creationId xmlns:a16="http://schemas.microsoft.com/office/drawing/2014/main" id="{CC69D70F-EDAB-46AA-B360-A03A7C1EA7C7}"/>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288546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90"/>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2"/>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06486B-42D5-46D2-B8CC-3FA28A2E0A07}"/>
              </a:ext>
            </a:extLst>
          </p:cNvPr>
          <p:cNvSpPr>
            <a:spLocks noGrp="1"/>
          </p:cNvSpPr>
          <p:nvPr>
            <p:ph type="title"/>
          </p:nvPr>
        </p:nvSpPr>
        <p:spPr>
          <a:xfrm>
            <a:off x="696855" y="972766"/>
            <a:ext cx="2126598" cy="1254868"/>
          </a:xfrm>
        </p:spPr>
        <p:txBody>
          <a:bodyPr anchor="b">
            <a:normAutofit/>
          </a:bodyPr>
          <a:lstStyle/>
          <a:p>
            <a:r>
              <a:rPr lang="en-US" sz="2400" b="1">
                <a:solidFill>
                  <a:srgbClr val="262626"/>
                </a:solidFill>
              </a:rPr>
              <a:t>Functions of the trustee ministry</a:t>
            </a:r>
          </a:p>
        </p:txBody>
      </p:sp>
      <p:sp>
        <p:nvSpPr>
          <p:cNvPr id="3" name="Content Placeholder 2">
            <a:extLst>
              <a:ext uri="{FF2B5EF4-FFF2-40B4-BE49-F238E27FC236}">
                <a16:creationId xmlns:a16="http://schemas.microsoft.com/office/drawing/2014/main" id="{832C9EC0-0F12-41DE-903B-6E88E438D6A9}"/>
              </a:ext>
            </a:extLst>
          </p:cNvPr>
          <p:cNvSpPr>
            <a:spLocks noGrp="1"/>
          </p:cNvSpPr>
          <p:nvPr>
            <p:ph idx="1"/>
          </p:nvPr>
        </p:nvSpPr>
        <p:spPr>
          <a:xfrm>
            <a:off x="696855" y="2430471"/>
            <a:ext cx="2126598" cy="3552039"/>
          </a:xfrm>
        </p:spPr>
        <p:txBody>
          <a:bodyPr>
            <a:normAutofit fontScale="92500" lnSpcReduction="20000"/>
          </a:bodyPr>
          <a:lstStyle/>
          <a:p>
            <a:pPr>
              <a:lnSpc>
                <a:spcPct val="90000"/>
              </a:lnSpc>
            </a:pPr>
            <a:r>
              <a:rPr lang="en-US" sz="1800" b="1" spc="-105" dirty="0">
                <a:solidFill>
                  <a:srgbClr val="663300"/>
                </a:solidFill>
                <a:effectLst/>
                <a:latin typeface="system-ui"/>
                <a:ea typeface="Times New Roman" panose="02020603050405020304" pitchFamily="18" charset="0"/>
              </a:rPr>
              <a:t>Trustees are to maintain an accurate inventory of assets and liabilities of both physical and fiscal natures. </a:t>
            </a:r>
          </a:p>
          <a:p>
            <a:pPr>
              <a:lnSpc>
                <a:spcPct val="90000"/>
              </a:lnSpc>
            </a:pPr>
            <a:r>
              <a:rPr lang="en-US" sz="1800" b="1" spc="-105" dirty="0">
                <a:solidFill>
                  <a:srgbClr val="663300"/>
                </a:solidFill>
                <a:effectLst/>
                <a:latin typeface="system-ui"/>
                <a:ea typeface="Times New Roman" panose="02020603050405020304" pitchFamily="18" charset="0"/>
              </a:rPr>
              <a:t>Trustees are responsible for securing items of inventory against theft and </a:t>
            </a:r>
            <a:r>
              <a:rPr lang="en-US" sz="1800" b="1" spc="-100" dirty="0">
                <a:solidFill>
                  <a:srgbClr val="663300"/>
                </a:solidFill>
                <a:effectLst/>
                <a:latin typeface="system-ui"/>
                <a:ea typeface="Times New Roman" panose="02020603050405020304" pitchFamily="18" charset="0"/>
              </a:rPr>
              <a:t>misplacement. </a:t>
            </a:r>
          </a:p>
          <a:p>
            <a:pPr>
              <a:lnSpc>
                <a:spcPct val="90000"/>
              </a:lnSpc>
            </a:pPr>
            <a:r>
              <a:rPr lang="en-US" sz="1800" b="1" spc="-100" dirty="0">
                <a:solidFill>
                  <a:srgbClr val="663300"/>
                </a:solidFill>
                <a:effectLst/>
                <a:latin typeface="system-ui"/>
                <a:ea typeface="Times New Roman" panose="02020603050405020304" pitchFamily="18" charset="0"/>
              </a:rPr>
              <a:t>They are required to conduct periodic surveys for </a:t>
            </a:r>
            <a:r>
              <a:rPr lang="en-US" sz="1800" b="1" spc="-110" dirty="0">
                <a:solidFill>
                  <a:srgbClr val="663300"/>
                </a:solidFill>
                <a:effectLst/>
                <a:latin typeface="system-ui"/>
                <a:ea typeface="Times New Roman" panose="02020603050405020304" pitchFamily="18" charset="0"/>
              </a:rPr>
              <a:t>necessary building and property maintenance.</a:t>
            </a:r>
            <a:endParaRPr lang="en-US" sz="1800" b="1" dirty="0">
              <a:solidFill>
                <a:srgbClr val="663300"/>
              </a:solidFill>
              <a:effectLst/>
              <a:latin typeface="system-ui"/>
              <a:ea typeface="Times New Roman" panose="02020603050405020304" pitchFamily="18" charset="0"/>
            </a:endParaRPr>
          </a:p>
          <a:p>
            <a:pPr>
              <a:lnSpc>
                <a:spcPct val="90000"/>
              </a:lnSpc>
            </a:pPr>
            <a:endParaRPr lang="en-US" sz="1200" dirty="0">
              <a:solidFill>
                <a:srgbClr val="262626"/>
              </a:solidFill>
            </a:endParaRPr>
          </a:p>
        </p:txBody>
      </p:sp>
      <p:sp useBgFill="1">
        <p:nvSpPr>
          <p:cNvPr id="17" name="Rectangle 1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618" y="0"/>
            <a:ext cx="554738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a:extLst>
              <a:ext uri="{FF2B5EF4-FFF2-40B4-BE49-F238E27FC236}">
                <a16:creationId xmlns:a16="http://schemas.microsoft.com/office/drawing/2014/main" id="{9E2E849B-4301-4097-9E41-62E30784D21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76932" y="1877061"/>
            <a:ext cx="4573531" cy="3052831"/>
          </a:xfrm>
          <a:prstGeom prst="rect">
            <a:avLst/>
          </a:prstGeom>
        </p:spPr>
      </p:pic>
      <p:sp>
        <p:nvSpPr>
          <p:cNvPr id="4" name="Footer Placeholder 3">
            <a:extLst>
              <a:ext uri="{FF2B5EF4-FFF2-40B4-BE49-F238E27FC236}">
                <a16:creationId xmlns:a16="http://schemas.microsoft.com/office/drawing/2014/main" id="{55C76458-80B8-42F2-BDE5-5BA997606193}"/>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939762842"/>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9" name="Picture 18">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B1BCD9E-8BD6-4F19-BC08-F98713645D58}"/>
              </a:ext>
            </a:extLst>
          </p:cNvPr>
          <p:cNvSpPr>
            <a:spLocks noGrp="1"/>
          </p:cNvSpPr>
          <p:nvPr>
            <p:ph type="title"/>
          </p:nvPr>
        </p:nvSpPr>
        <p:spPr>
          <a:xfrm>
            <a:off x="992826" y="842433"/>
            <a:ext cx="2745042" cy="1325373"/>
          </a:xfrm>
        </p:spPr>
        <p:txBody>
          <a:bodyPr anchor="b">
            <a:normAutofit/>
          </a:bodyPr>
          <a:lstStyle/>
          <a:p>
            <a:endParaRPr lang="en-US" sz="2100" dirty="0"/>
          </a:p>
        </p:txBody>
      </p:sp>
      <p:cxnSp>
        <p:nvCxnSpPr>
          <p:cNvPr id="24" name="Straight Connector 23">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2">
            <a:extLst>
              <a:ext uri="{FF2B5EF4-FFF2-40B4-BE49-F238E27FC236}">
                <a16:creationId xmlns:a16="http://schemas.microsoft.com/office/drawing/2014/main" id="{4907653A-E48F-40C1-BADA-F200F53647FC}"/>
              </a:ext>
            </a:extLst>
          </p:cNvPr>
          <p:cNvSpPr>
            <a:spLocks noGrp="1"/>
          </p:cNvSpPr>
          <p:nvPr>
            <p:ph idx="1"/>
          </p:nvPr>
        </p:nvSpPr>
        <p:spPr>
          <a:xfrm>
            <a:off x="971550" y="2493774"/>
            <a:ext cx="2745043" cy="3382094"/>
          </a:xfrm>
        </p:spPr>
        <p:txBody>
          <a:bodyPr>
            <a:normAutofit fontScale="25000" lnSpcReduction="20000"/>
          </a:bodyPr>
          <a:lstStyle/>
          <a:p>
            <a:pPr marL="0" indent="0">
              <a:buNone/>
            </a:pPr>
            <a:r>
              <a:rPr lang="en-US" sz="9600" b="1" spc="-105" dirty="0">
                <a:solidFill>
                  <a:srgbClr val="663300"/>
                </a:solidFill>
                <a:effectLst/>
                <a:ea typeface="Times New Roman" panose="02020603050405020304" pitchFamily="18" charset="0"/>
              </a:rPr>
              <a:t>Each trustee is urged to maintain a close relationship with the </a:t>
            </a:r>
            <a:r>
              <a:rPr lang="en-US" sz="9600" b="1" spc="-125" dirty="0">
                <a:solidFill>
                  <a:srgbClr val="663300"/>
                </a:solidFill>
                <a:effectLst/>
                <a:ea typeface="Times New Roman" panose="02020603050405020304" pitchFamily="18" charset="0"/>
              </a:rPr>
              <a:t>Pastor. He/she is to remember that the Pastor is the final interpreter of matters controversial in nature, </a:t>
            </a:r>
            <a:r>
              <a:rPr lang="en-US" sz="9600" b="1" spc="-60" dirty="0">
                <a:solidFill>
                  <a:srgbClr val="663300"/>
                </a:solidFill>
                <a:effectLst/>
                <a:ea typeface="Times New Roman" panose="02020603050405020304" pitchFamily="18" charset="0"/>
              </a:rPr>
              <a:t>especially if the </a:t>
            </a:r>
            <a:r>
              <a:rPr lang="en-US" sz="9600" b="1" spc="-100" dirty="0">
                <a:solidFill>
                  <a:srgbClr val="663300"/>
                </a:solidFill>
                <a:effectLst/>
                <a:ea typeface="Times New Roman" panose="02020603050405020304" pitchFamily="18" charset="0"/>
              </a:rPr>
              <a:t>peace and harmony of the congregation are at stake. </a:t>
            </a:r>
          </a:p>
          <a:p>
            <a:pPr algn="ctr"/>
            <a:endParaRPr lang="en-US" sz="1400" dirty="0"/>
          </a:p>
        </p:txBody>
      </p:sp>
      <p:pic>
        <p:nvPicPr>
          <p:cNvPr id="8" name="Content Placeholder 7" descr="Text, letter&#10;&#10;Description automatically generated">
            <a:extLst>
              <a:ext uri="{FF2B5EF4-FFF2-40B4-BE49-F238E27FC236}">
                <a16:creationId xmlns:a16="http://schemas.microsoft.com/office/drawing/2014/main" id="{8DEF5AFD-58EE-4352-9FE9-885902F4D1E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8535" r="8272" b="2"/>
          <a:stretch/>
        </p:blipFill>
        <p:spPr>
          <a:xfrm>
            <a:off x="4064001" y="982131"/>
            <a:ext cx="4102099" cy="4893735"/>
          </a:xfrm>
          <a:prstGeom prst="rect">
            <a:avLst/>
          </a:prstGeom>
          <a:ln w="57150" cmpd="thickThin">
            <a:solidFill>
              <a:schemeClr val="tx1">
                <a:lumMod val="50000"/>
                <a:lumOff val="50000"/>
              </a:schemeClr>
            </a:solidFill>
            <a:miter lim="800000"/>
          </a:ln>
        </p:spPr>
      </p:pic>
      <p:sp>
        <p:nvSpPr>
          <p:cNvPr id="3" name="Footer Placeholder 2">
            <a:extLst>
              <a:ext uri="{FF2B5EF4-FFF2-40B4-BE49-F238E27FC236}">
                <a16:creationId xmlns:a16="http://schemas.microsoft.com/office/drawing/2014/main" id="{BD94129C-FB7B-4631-B97E-229ABC16652B}"/>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521619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816C-0CE0-4B4A-9BBE-ED1B50D812DA}"/>
              </a:ext>
            </a:extLst>
          </p:cNvPr>
          <p:cNvSpPr>
            <a:spLocks noGrp="1"/>
          </p:cNvSpPr>
          <p:nvPr>
            <p:ph type="title"/>
          </p:nvPr>
        </p:nvSpPr>
        <p:spPr/>
        <p:txBody>
          <a:bodyPr/>
          <a:lstStyle/>
          <a:p>
            <a:pPr algn="ctr"/>
            <a:r>
              <a:rPr lang="en-US" b="1" dirty="0">
                <a:solidFill>
                  <a:srgbClr val="663300"/>
                </a:solidFill>
              </a:rPr>
              <a:t>Functions (continued)</a:t>
            </a:r>
          </a:p>
        </p:txBody>
      </p:sp>
      <p:sp>
        <p:nvSpPr>
          <p:cNvPr id="3" name="Content Placeholder 2">
            <a:extLst>
              <a:ext uri="{FF2B5EF4-FFF2-40B4-BE49-F238E27FC236}">
                <a16:creationId xmlns:a16="http://schemas.microsoft.com/office/drawing/2014/main" id="{50291B36-A640-4FF4-AC75-314C38DB16A4}"/>
              </a:ext>
            </a:extLst>
          </p:cNvPr>
          <p:cNvSpPr>
            <a:spLocks noGrp="1"/>
          </p:cNvSpPr>
          <p:nvPr>
            <p:ph idx="1"/>
          </p:nvPr>
        </p:nvSpPr>
        <p:spPr/>
        <p:txBody>
          <a:bodyPr>
            <a:normAutofit fontScale="40000" lnSpcReduction="20000"/>
          </a:bodyPr>
          <a:lstStyle/>
          <a:p>
            <a:endParaRPr lang="en-US" sz="1800" spc="-105" dirty="0">
              <a:solidFill>
                <a:srgbClr val="000000"/>
              </a:solidFill>
              <a:latin typeface="Courier New" panose="02070309020205020404" pitchFamily="49" charset="0"/>
              <a:ea typeface="Times New Roman" panose="02020603050405020304" pitchFamily="18" charset="0"/>
            </a:endParaRPr>
          </a:p>
          <a:p>
            <a:pPr marL="0" indent="0">
              <a:buNone/>
            </a:pPr>
            <a:endParaRPr lang="en-US" sz="4800" b="1" spc="-100" dirty="0">
              <a:solidFill>
                <a:srgbClr val="663300"/>
              </a:solidFill>
              <a:latin typeface="Courier New" panose="02070309020205020404" pitchFamily="49" charset="0"/>
              <a:ea typeface="Times New Roman" panose="02020603050405020304" pitchFamily="18" charset="0"/>
            </a:endParaRPr>
          </a:p>
          <a:p>
            <a:pPr marL="0" indent="0" algn="ctr">
              <a:buNone/>
            </a:pPr>
            <a:r>
              <a:rPr lang="en-US" sz="7300" b="1" spc="-100" dirty="0">
                <a:solidFill>
                  <a:srgbClr val="663300"/>
                </a:solidFill>
                <a:effectLst/>
                <a:ea typeface="Times New Roman" panose="02020603050405020304" pitchFamily="18" charset="0"/>
              </a:rPr>
              <a:t>It is imperative </a:t>
            </a:r>
            <a:r>
              <a:rPr lang="en-US" sz="7300" b="1" spc="-105" dirty="0">
                <a:solidFill>
                  <a:srgbClr val="663300"/>
                </a:solidFill>
                <a:effectLst/>
                <a:ea typeface="Times New Roman" panose="02020603050405020304" pitchFamily="18" charset="0"/>
              </a:rPr>
              <a:t>that the trustees communicate regularly with the Pastor in the interest of coordination throughout the various aspects of the </a:t>
            </a:r>
            <a:r>
              <a:rPr lang="en-US" sz="7300" b="1" spc="-100" dirty="0">
                <a:solidFill>
                  <a:srgbClr val="663300"/>
                </a:solidFill>
                <a:effectLst/>
                <a:ea typeface="Times New Roman" panose="02020603050405020304" pitchFamily="18" charset="0"/>
              </a:rPr>
              <a:t>program. They are workers together with Christ and their fellowship </a:t>
            </a:r>
            <a:r>
              <a:rPr lang="en-US" sz="7300" b="1" spc="-105" dirty="0">
                <a:solidFill>
                  <a:srgbClr val="663300"/>
                </a:solidFill>
                <a:effectLst/>
                <a:ea typeface="Times New Roman" panose="02020603050405020304" pitchFamily="18" charset="0"/>
              </a:rPr>
              <a:t>of service must be based upon the purest foundation of mutual trust </a:t>
            </a:r>
            <a:r>
              <a:rPr lang="en-US" sz="7300" b="1" spc="-130" dirty="0">
                <a:solidFill>
                  <a:srgbClr val="663300"/>
                </a:solidFill>
                <a:effectLst/>
                <a:ea typeface="Times New Roman" panose="02020603050405020304" pitchFamily="18" charset="0"/>
              </a:rPr>
              <a:t>and cooperation.</a:t>
            </a:r>
          </a:p>
          <a:p>
            <a:endParaRPr lang="en-US" sz="1800" dirty="0">
              <a:effectLst/>
              <a:latin typeface="Courier New" panose="02070309020205020404" pitchFamily="49"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BB64BEEE-95AB-458B-AD44-73AAC8B11B90}"/>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919114217"/>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F729-E966-4600-9DDC-A1ADD547994E}"/>
              </a:ext>
            </a:extLst>
          </p:cNvPr>
          <p:cNvSpPr>
            <a:spLocks noGrp="1"/>
          </p:cNvSpPr>
          <p:nvPr>
            <p:ph type="title"/>
          </p:nvPr>
        </p:nvSpPr>
        <p:spPr>
          <a:xfrm>
            <a:off x="768096" y="585216"/>
            <a:ext cx="2834314" cy="1499616"/>
          </a:xfrm>
        </p:spPr>
        <p:txBody>
          <a:bodyPr>
            <a:normAutofit/>
          </a:bodyPr>
          <a:lstStyle/>
          <a:p>
            <a:pPr algn="ctr"/>
            <a:r>
              <a:rPr lang="en-US" b="1" dirty="0">
                <a:solidFill>
                  <a:schemeClr val="accent1">
                    <a:lumMod val="75000"/>
                  </a:schemeClr>
                </a:solidFill>
              </a:rPr>
              <a:t>Duties</a:t>
            </a:r>
          </a:p>
        </p:txBody>
      </p:sp>
      <p:sp>
        <p:nvSpPr>
          <p:cNvPr id="10" name="Content Placeholder 9">
            <a:extLst>
              <a:ext uri="{FF2B5EF4-FFF2-40B4-BE49-F238E27FC236}">
                <a16:creationId xmlns:a16="http://schemas.microsoft.com/office/drawing/2014/main" id="{934DDF64-731E-42F7-8E68-2A55F94730FD}"/>
              </a:ext>
            </a:extLst>
          </p:cNvPr>
          <p:cNvSpPr>
            <a:spLocks noGrp="1"/>
          </p:cNvSpPr>
          <p:nvPr>
            <p:ph idx="1"/>
          </p:nvPr>
        </p:nvSpPr>
        <p:spPr>
          <a:xfrm>
            <a:off x="768096" y="2286000"/>
            <a:ext cx="2843784" cy="3931920"/>
          </a:xfrm>
        </p:spPr>
        <p:txBody>
          <a:bodyPr>
            <a:normAutofit/>
          </a:bodyPr>
          <a:lstStyle/>
          <a:p>
            <a:pPr marL="0" indent="0">
              <a:buNone/>
            </a:pPr>
            <a:r>
              <a:rPr lang="en-US" dirty="0">
                <a:solidFill>
                  <a:srgbClr val="663300"/>
                </a:solidFill>
              </a:rPr>
              <a:t>1. Maintenance and Building Repairs</a:t>
            </a:r>
          </a:p>
          <a:p>
            <a:pPr marL="0" indent="0">
              <a:buNone/>
            </a:pPr>
            <a:r>
              <a:rPr lang="en-US" dirty="0">
                <a:solidFill>
                  <a:srgbClr val="663300"/>
                </a:solidFill>
              </a:rPr>
              <a:t>2. Facility use</a:t>
            </a:r>
          </a:p>
          <a:p>
            <a:pPr marL="0" indent="0">
              <a:buNone/>
            </a:pPr>
            <a:r>
              <a:rPr lang="en-US" dirty="0">
                <a:solidFill>
                  <a:srgbClr val="663300"/>
                </a:solidFill>
              </a:rPr>
              <a:t>3. Budget and Finance</a:t>
            </a:r>
          </a:p>
          <a:p>
            <a:pPr marL="0" indent="0">
              <a:buNone/>
            </a:pPr>
            <a:r>
              <a:rPr lang="en-US" dirty="0">
                <a:solidFill>
                  <a:srgbClr val="663300"/>
                </a:solidFill>
              </a:rPr>
              <a:t>4. Legal contracts</a:t>
            </a:r>
          </a:p>
          <a:p>
            <a:pPr marL="0" indent="0">
              <a:buNone/>
            </a:pPr>
            <a:r>
              <a:rPr lang="en-US" dirty="0">
                <a:solidFill>
                  <a:srgbClr val="663300"/>
                </a:solidFill>
              </a:rPr>
              <a:t>5. Purchasing agents</a:t>
            </a:r>
          </a:p>
          <a:p>
            <a:pPr marL="0" indent="0">
              <a:buNone/>
            </a:pPr>
            <a:r>
              <a:rPr lang="en-US" dirty="0">
                <a:solidFill>
                  <a:srgbClr val="663300"/>
                </a:solidFill>
              </a:rPr>
              <a:t>6. Transportation Guidelines</a:t>
            </a:r>
          </a:p>
          <a:p>
            <a:endParaRPr lang="en-US" dirty="0">
              <a:solidFill>
                <a:srgbClr val="FFFFFF"/>
              </a:solidFill>
            </a:endParaRPr>
          </a:p>
        </p:txBody>
      </p:sp>
      <p:pic>
        <p:nvPicPr>
          <p:cNvPr id="5" name="Content Placeholder 4" descr="A close up of a logo&#10;&#10;Description automatically generated">
            <a:extLst>
              <a:ext uri="{FF2B5EF4-FFF2-40B4-BE49-F238E27FC236}">
                <a16:creationId xmlns:a16="http://schemas.microsoft.com/office/drawing/2014/main" id="{AE7282E8-AEB4-46B4-9748-E07F47CC33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0" y="1389424"/>
            <a:ext cx="4091940" cy="4079152"/>
          </a:xfrm>
          <a:prstGeom prst="rect">
            <a:avLst/>
          </a:prstGeom>
        </p:spPr>
      </p:pic>
      <p:sp>
        <p:nvSpPr>
          <p:cNvPr id="3" name="Footer Placeholder 2">
            <a:extLst>
              <a:ext uri="{FF2B5EF4-FFF2-40B4-BE49-F238E27FC236}">
                <a16:creationId xmlns:a16="http://schemas.microsoft.com/office/drawing/2014/main" id="{8E255505-FE6B-4D1D-B8B3-E8D813A8C98E}"/>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121983480"/>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E587-7184-4A8C-B36C-479E9D4F4B40}"/>
              </a:ext>
            </a:extLst>
          </p:cNvPr>
          <p:cNvSpPr>
            <a:spLocks noGrp="1"/>
          </p:cNvSpPr>
          <p:nvPr>
            <p:ph type="title"/>
          </p:nvPr>
        </p:nvSpPr>
        <p:spPr>
          <a:xfrm>
            <a:off x="696855" y="972766"/>
            <a:ext cx="2126598" cy="1254868"/>
          </a:xfrm>
        </p:spPr>
        <p:txBody>
          <a:bodyPr anchor="b">
            <a:normAutofit/>
          </a:bodyPr>
          <a:lstStyle/>
          <a:p>
            <a:r>
              <a:rPr lang="en-US" sz="2400" b="1" dirty="0">
                <a:solidFill>
                  <a:srgbClr val="3399FF"/>
                </a:solidFill>
              </a:rPr>
              <a:t>The System in Which You Work</a:t>
            </a:r>
          </a:p>
        </p:txBody>
      </p:sp>
      <p:sp>
        <p:nvSpPr>
          <p:cNvPr id="13" name="Content Placeholder 12">
            <a:extLst>
              <a:ext uri="{FF2B5EF4-FFF2-40B4-BE49-F238E27FC236}">
                <a16:creationId xmlns:a16="http://schemas.microsoft.com/office/drawing/2014/main" id="{6ABBA3F3-8896-419D-908B-28DC55FC2D81}"/>
              </a:ext>
            </a:extLst>
          </p:cNvPr>
          <p:cNvSpPr>
            <a:spLocks noGrp="1"/>
          </p:cNvSpPr>
          <p:nvPr>
            <p:ph idx="1"/>
          </p:nvPr>
        </p:nvSpPr>
        <p:spPr>
          <a:xfrm>
            <a:off x="696855" y="2430471"/>
            <a:ext cx="2126598" cy="3552039"/>
          </a:xfrm>
        </p:spPr>
        <p:txBody>
          <a:bodyPr>
            <a:noAutofit/>
          </a:bodyPr>
          <a:lstStyle/>
          <a:p>
            <a:r>
              <a:rPr lang="en-US" sz="2200" b="1" dirty="0">
                <a:solidFill>
                  <a:srgbClr val="663300"/>
                </a:solidFill>
                <a:latin typeface="system-ui"/>
              </a:rPr>
              <a:t>Manage the monies of the congregation responsibly.</a:t>
            </a:r>
          </a:p>
          <a:p>
            <a:r>
              <a:rPr lang="en-US" sz="2200" b="1" dirty="0">
                <a:solidFill>
                  <a:srgbClr val="663300"/>
                </a:solidFill>
                <a:latin typeface="system-ui"/>
              </a:rPr>
              <a:t>There must be proper control and open accountability</a:t>
            </a:r>
          </a:p>
        </p:txBody>
      </p:sp>
      <p:pic>
        <p:nvPicPr>
          <p:cNvPr id="8" name="Content Placeholder 7" descr="Logo&#10;&#10;Description automatically generated">
            <a:extLst>
              <a:ext uri="{FF2B5EF4-FFF2-40B4-BE49-F238E27FC236}">
                <a16:creationId xmlns:a16="http://schemas.microsoft.com/office/drawing/2014/main" id="{70121312-310B-4015-8A8B-FB6A56417D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76932" y="2208642"/>
            <a:ext cx="4573531" cy="2389669"/>
          </a:xfrm>
          <a:prstGeom prst="rect">
            <a:avLst/>
          </a:prstGeom>
        </p:spPr>
      </p:pic>
      <p:sp>
        <p:nvSpPr>
          <p:cNvPr id="3" name="Footer Placeholder 2">
            <a:extLst>
              <a:ext uri="{FF2B5EF4-FFF2-40B4-BE49-F238E27FC236}">
                <a16:creationId xmlns:a16="http://schemas.microsoft.com/office/drawing/2014/main" id="{83518D21-9C48-47A0-8801-EE6D6BB129CE}"/>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266296753"/>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whiteboard&#10;&#10;Description automatically generated">
            <a:extLst>
              <a:ext uri="{FF2B5EF4-FFF2-40B4-BE49-F238E27FC236}">
                <a16:creationId xmlns:a16="http://schemas.microsoft.com/office/drawing/2014/main" id="{EA20E928-CFF0-4DB7-861F-CA6530B05ED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44" r="5854" b="-1"/>
          <a:stretch/>
        </p:blipFill>
        <p:spPr>
          <a:xfrm>
            <a:off x="20" y="10"/>
            <a:ext cx="9143980" cy="6857990"/>
          </a:xfrm>
          <a:prstGeom prst="rect">
            <a:avLst/>
          </a:prstGeom>
        </p:spPr>
      </p:pic>
      <p:sp>
        <p:nvSpPr>
          <p:cNvPr id="2" name="Title 1">
            <a:extLst>
              <a:ext uri="{FF2B5EF4-FFF2-40B4-BE49-F238E27FC236}">
                <a16:creationId xmlns:a16="http://schemas.microsoft.com/office/drawing/2014/main" id="{C90DE1EC-1D65-485E-9238-51CE5316F46D}"/>
              </a:ext>
            </a:extLst>
          </p:cNvPr>
          <p:cNvSpPr>
            <a:spLocks noGrp="1"/>
          </p:cNvSpPr>
          <p:nvPr>
            <p:ph type="title"/>
          </p:nvPr>
        </p:nvSpPr>
        <p:spPr>
          <a:xfrm>
            <a:off x="971551" y="982132"/>
            <a:ext cx="7200897" cy="1303867"/>
          </a:xfrm>
        </p:spPr>
        <p:txBody>
          <a:bodyPr>
            <a:normAutofit/>
          </a:bodyPr>
          <a:lstStyle/>
          <a:p>
            <a:endParaRPr lang="en-US">
              <a:solidFill>
                <a:srgbClr val="FFFFFF"/>
              </a:solidFill>
            </a:endParaRPr>
          </a:p>
        </p:txBody>
      </p:sp>
      <p:cxnSp>
        <p:nvCxnSpPr>
          <p:cNvPr id="15" name="Straight Connector 14">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C5EA11FC-E576-4BC5-951F-B08EFC503D75}"/>
              </a:ext>
            </a:extLst>
          </p:cNvPr>
          <p:cNvSpPr>
            <a:spLocks noGrp="1"/>
          </p:cNvSpPr>
          <p:nvPr>
            <p:ph idx="1"/>
          </p:nvPr>
        </p:nvSpPr>
        <p:spPr>
          <a:xfrm>
            <a:off x="971550" y="2556932"/>
            <a:ext cx="7200897" cy="3318936"/>
          </a:xfrm>
        </p:spPr>
        <p:txBody>
          <a:bodyPr>
            <a:normAutofit/>
          </a:bodyPr>
          <a:lstStyle/>
          <a:p>
            <a:endParaRPr lang="en-US">
              <a:solidFill>
                <a:srgbClr val="FFFFFF"/>
              </a:solidFill>
            </a:endParaRPr>
          </a:p>
        </p:txBody>
      </p:sp>
      <p:sp>
        <p:nvSpPr>
          <p:cNvPr id="3" name="Footer Placeholder 2">
            <a:extLst>
              <a:ext uri="{FF2B5EF4-FFF2-40B4-BE49-F238E27FC236}">
                <a16:creationId xmlns:a16="http://schemas.microsoft.com/office/drawing/2014/main" id="{868D7246-D1A8-4771-A792-C6359412E42D}"/>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177196725"/>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DB83-CAE4-459B-82FA-4E322BBB8071}"/>
              </a:ext>
            </a:extLst>
          </p:cNvPr>
          <p:cNvSpPr>
            <a:spLocks noGrp="1"/>
          </p:cNvSpPr>
          <p:nvPr>
            <p:ph type="title"/>
          </p:nvPr>
        </p:nvSpPr>
        <p:spPr>
          <a:xfrm>
            <a:off x="5651868" y="982132"/>
            <a:ext cx="2520579" cy="1303867"/>
          </a:xfrm>
        </p:spPr>
        <p:txBody>
          <a:bodyPr>
            <a:normAutofit fontScale="90000"/>
          </a:bodyPr>
          <a:lstStyle/>
          <a:p>
            <a:r>
              <a:rPr lang="en-US" b="1" dirty="0"/>
              <a:t>Purpose of a Church Budget</a:t>
            </a:r>
          </a:p>
        </p:txBody>
      </p:sp>
      <p:sp>
        <p:nvSpPr>
          <p:cNvPr id="10" name="Content Placeholder 9">
            <a:extLst>
              <a:ext uri="{FF2B5EF4-FFF2-40B4-BE49-F238E27FC236}">
                <a16:creationId xmlns:a16="http://schemas.microsoft.com/office/drawing/2014/main" id="{EE480BE4-C20F-42D7-BAA0-90E6BB706DD5}"/>
              </a:ext>
            </a:extLst>
          </p:cNvPr>
          <p:cNvSpPr>
            <a:spLocks noGrp="1"/>
          </p:cNvSpPr>
          <p:nvPr>
            <p:ph idx="1"/>
          </p:nvPr>
        </p:nvSpPr>
        <p:spPr>
          <a:xfrm>
            <a:off x="5651868" y="2556932"/>
            <a:ext cx="2520578" cy="3318936"/>
          </a:xfrm>
        </p:spPr>
        <p:txBody>
          <a:bodyPr>
            <a:normAutofit/>
          </a:bodyPr>
          <a:lstStyle/>
          <a:p>
            <a:r>
              <a:rPr lang="en-US" dirty="0"/>
              <a:t>Provide a means for its dream to be set down with price tags attached.</a:t>
            </a:r>
          </a:p>
          <a:p>
            <a:r>
              <a:rPr lang="en-US" dirty="0"/>
              <a:t>It is a </a:t>
            </a:r>
            <a:r>
              <a:rPr lang="en-US" b="1" u="sng" dirty="0"/>
              <a:t>measurement tool</a:t>
            </a:r>
            <a:r>
              <a:rPr lang="en-US" dirty="0"/>
              <a:t>.</a:t>
            </a:r>
          </a:p>
          <a:p>
            <a:endParaRPr lang="en-US" dirty="0"/>
          </a:p>
        </p:txBody>
      </p:sp>
      <p:pic>
        <p:nvPicPr>
          <p:cNvPr id="5" name="Content Placeholder 4" descr="A picture containing whiteboard&#10;&#10;Description automatically generated">
            <a:extLst>
              <a:ext uri="{FF2B5EF4-FFF2-40B4-BE49-F238E27FC236}">
                <a16:creationId xmlns:a16="http://schemas.microsoft.com/office/drawing/2014/main" id="{F3641EEE-A482-459A-8C30-504601A5CDF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788" r="15725" b="-2"/>
          <a:stretch/>
        </p:blipFill>
        <p:spPr>
          <a:xfrm>
            <a:off x="1059512" y="1410208"/>
            <a:ext cx="3959083" cy="3858780"/>
          </a:xfrm>
          <a:prstGeom prst="rect">
            <a:avLst/>
          </a:prstGeom>
        </p:spPr>
      </p:pic>
      <p:sp>
        <p:nvSpPr>
          <p:cNvPr id="3" name="Footer Placeholder 2">
            <a:extLst>
              <a:ext uri="{FF2B5EF4-FFF2-40B4-BE49-F238E27FC236}">
                <a16:creationId xmlns:a16="http://schemas.microsoft.com/office/drawing/2014/main" id="{C1A944F3-72B0-4E41-B168-E0EB6C1B9785}"/>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875597418"/>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F209-2AAA-4F4E-AA39-0367278ED469}"/>
              </a:ext>
            </a:extLst>
          </p:cNvPr>
          <p:cNvSpPr>
            <a:spLocks noGrp="1"/>
          </p:cNvSpPr>
          <p:nvPr>
            <p:ph type="title"/>
          </p:nvPr>
        </p:nvSpPr>
        <p:spPr/>
        <p:txBody>
          <a:bodyPr/>
          <a:lstStyle/>
          <a:p>
            <a:r>
              <a:rPr lang="en-US" b="1" dirty="0"/>
              <a:t>Cash Flow</a:t>
            </a:r>
          </a:p>
        </p:txBody>
      </p:sp>
      <p:sp>
        <p:nvSpPr>
          <p:cNvPr id="3" name="Content Placeholder 2">
            <a:extLst>
              <a:ext uri="{FF2B5EF4-FFF2-40B4-BE49-F238E27FC236}">
                <a16:creationId xmlns:a16="http://schemas.microsoft.com/office/drawing/2014/main" id="{7F6683C3-1620-4616-9ED4-E854367E30C4}"/>
              </a:ext>
            </a:extLst>
          </p:cNvPr>
          <p:cNvSpPr>
            <a:spLocks noGrp="1"/>
          </p:cNvSpPr>
          <p:nvPr>
            <p:ph idx="1"/>
          </p:nvPr>
        </p:nvSpPr>
        <p:spPr/>
        <p:txBody>
          <a:bodyPr>
            <a:normAutofit lnSpcReduction="10000"/>
          </a:bodyPr>
          <a:lstStyle/>
          <a:p>
            <a:r>
              <a:rPr lang="en-US" dirty="0"/>
              <a:t>The trustees have been entrusted with money from others and should keep in mind at all times their responsibility to those persons.</a:t>
            </a:r>
          </a:p>
          <a:p>
            <a:r>
              <a:rPr lang="en-US" dirty="0"/>
              <a:t>Trustees should always be prayerful in monitoring the cash flow as an indicator of the spiritual health of the membership.</a:t>
            </a:r>
          </a:p>
          <a:p>
            <a:r>
              <a:rPr lang="en-US" dirty="0"/>
              <a:t>Cash flow is crucial to the church’s future planning as the blood pressure of a patient in a doctor’s office is crucial to his or her future life plan.</a:t>
            </a:r>
          </a:p>
          <a:p>
            <a:endParaRPr lang="en-US" dirty="0"/>
          </a:p>
        </p:txBody>
      </p:sp>
      <p:sp>
        <p:nvSpPr>
          <p:cNvPr id="4" name="Footer Placeholder 3">
            <a:extLst>
              <a:ext uri="{FF2B5EF4-FFF2-40B4-BE49-F238E27FC236}">
                <a16:creationId xmlns:a16="http://schemas.microsoft.com/office/drawing/2014/main" id="{7AE7FF43-AD1D-4A19-9A0A-12BDC0BDEE94}"/>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58708014"/>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91AE1-6B11-4510-898B-574AADFD7C3C}"/>
              </a:ext>
            </a:extLst>
          </p:cNvPr>
          <p:cNvSpPr>
            <a:spLocks noGrp="1"/>
          </p:cNvSpPr>
          <p:nvPr>
            <p:ph type="title"/>
          </p:nvPr>
        </p:nvSpPr>
        <p:spPr>
          <a:xfrm>
            <a:off x="480060" y="635508"/>
            <a:ext cx="2515852" cy="5586984"/>
          </a:xfrm>
        </p:spPr>
        <p:txBody>
          <a:bodyPr>
            <a:normAutofit/>
          </a:bodyPr>
          <a:lstStyle/>
          <a:p>
            <a:r>
              <a:rPr lang="en-US" sz="4200" b="1">
                <a:solidFill>
                  <a:schemeClr val="tx2"/>
                </a:solidFill>
              </a:rPr>
              <a:t>The Mission and the Money</a:t>
            </a:r>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561" y="469900"/>
            <a:ext cx="4937237"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1C1855-7EF8-4A3A-9A86-E8D8AFA9AB56}"/>
              </a:ext>
            </a:extLst>
          </p:cNvPr>
          <p:cNvSpPr>
            <a:spLocks noGrp="1"/>
          </p:cNvSpPr>
          <p:nvPr>
            <p:ph idx="1"/>
          </p:nvPr>
        </p:nvSpPr>
        <p:spPr>
          <a:xfrm>
            <a:off x="4213353" y="954756"/>
            <a:ext cx="4209962" cy="4853888"/>
          </a:xfrm>
        </p:spPr>
        <p:txBody>
          <a:bodyPr anchor="ctr">
            <a:normAutofit/>
          </a:bodyPr>
          <a:lstStyle/>
          <a:p>
            <a:r>
              <a:rPr lang="en-US" sz="1900">
                <a:solidFill>
                  <a:schemeClr val="bg1"/>
                </a:solidFill>
              </a:rPr>
              <a:t>Too often those who are responsible for budget management and control are so caught up in the figures and the pressures to keep up buildings that they lose sight of the mission behind it all.</a:t>
            </a:r>
          </a:p>
          <a:p>
            <a:r>
              <a:rPr lang="en-US" sz="1900">
                <a:solidFill>
                  <a:schemeClr val="bg1"/>
                </a:solidFill>
              </a:rPr>
              <a:t>There is an inextricable link between money management and mission enthusiasm.</a:t>
            </a:r>
          </a:p>
          <a:p>
            <a:r>
              <a:rPr lang="en-US" sz="1900">
                <a:solidFill>
                  <a:schemeClr val="bg1"/>
                </a:solidFill>
              </a:rPr>
              <a:t>If your church wants to be around in ten years, then it had better keep track of its money and keep focused on its mission.</a:t>
            </a: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743" y="635508"/>
            <a:ext cx="469087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793A7A19-7B25-4C38-8B52-25B515647BB1}"/>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50705627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12B7-CA68-42AA-8D47-6E6369E4142E}"/>
              </a:ext>
            </a:extLst>
          </p:cNvPr>
          <p:cNvSpPr>
            <a:spLocks noGrp="1"/>
          </p:cNvSpPr>
          <p:nvPr>
            <p:ph type="title"/>
          </p:nvPr>
        </p:nvSpPr>
        <p:spPr/>
        <p:txBody>
          <a:bodyPr/>
          <a:lstStyle/>
          <a:p>
            <a:r>
              <a:rPr lang="en-US" b="1" dirty="0">
                <a:solidFill>
                  <a:srgbClr val="663300"/>
                </a:solidFill>
              </a:rPr>
              <a:t>BAPTIST DISTINCTIVES</a:t>
            </a:r>
          </a:p>
        </p:txBody>
      </p:sp>
      <p:sp>
        <p:nvSpPr>
          <p:cNvPr id="3" name="Content Placeholder 2">
            <a:extLst>
              <a:ext uri="{FF2B5EF4-FFF2-40B4-BE49-F238E27FC236}">
                <a16:creationId xmlns:a16="http://schemas.microsoft.com/office/drawing/2014/main" id="{0032744F-6473-4ECF-B6F1-80F5123716B3}"/>
              </a:ext>
            </a:extLst>
          </p:cNvPr>
          <p:cNvSpPr>
            <a:spLocks noGrp="1"/>
          </p:cNvSpPr>
          <p:nvPr>
            <p:ph idx="1"/>
          </p:nvPr>
        </p:nvSpPr>
        <p:spPr/>
        <p:txBody>
          <a:bodyPr>
            <a:normAutofit fontScale="92500" lnSpcReduction="10000"/>
          </a:bodyPr>
          <a:lstStyle/>
          <a:p>
            <a:r>
              <a:rPr lang="en-US" b="1" dirty="0">
                <a:solidFill>
                  <a:srgbClr val="663300"/>
                </a:solidFill>
                <a:effectLst/>
                <a:latin typeface="Arial" panose="020B0604020202020204" pitchFamily="34" charset="0"/>
                <a:ea typeface="Arial" panose="020B0604020202020204" pitchFamily="34" charset="0"/>
              </a:rPr>
              <a:t>The Bible is the authority for Baptist faith and practice.</a:t>
            </a:r>
            <a:endParaRPr lang="en-US" b="1" spc="-45" dirty="0">
              <a:solidFill>
                <a:srgbClr val="663300"/>
              </a:solidFill>
              <a:effectLst/>
              <a:latin typeface="Arial" panose="020B0604020202020204" pitchFamily="34" charset="0"/>
              <a:ea typeface="Arial" panose="020B0604020202020204" pitchFamily="34" charset="0"/>
            </a:endParaRPr>
          </a:p>
          <a:p>
            <a:pPr lvl="1"/>
            <a:r>
              <a:rPr lang="en-US" sz="2400" b="1" spc="-45" dirty="0">
                <a:solidFill>
                  <a:srgbClr val="663300"/>
                </a:solidFill>
                <a:latin typeface="Arial" panose="020B0604020202020204" pitchFamily="34" charset="0"/>
                <a:ea typeface="Arial" panose="020B0604020202020204" pitchFamily="34" charset="0"/>
              </a:rPr>
              <a:t>Two Church Officers: Pastor and Deacons</a:t>
            </a:r>
            <a:endParaRPr lang="en-US" sz="2400" b="1" spc="-45" dirty="0">
              <a:solidFill>
                <a:srgbClr val="663300"/>
              </a:solidFill>
              <a:effectLst/>
              <a:latin typeface="Arial" panose="020B0604020202020204" pitchFamily="34" charset="0"/>
              <a:ea typeface="Arial" panose="020B0604020202020204" pitchFamily="34" charset="0"/>
            </a:endParaRPr>
          </a:p>
          <a:p>
            <a:endParaRPr lang="en-US" b="1" spc="-45" dirty="0">
              <a:solidFill>
                <a:srgbClr val="663300"/>
              </a:solidFill>
              <a:latin typeface="Arial" panose="020B0604020202020204" pitchFamily="34" charset="0"/>
              <a:ea typeface="Arial" panose="020B0604020202020204" pitchFamily="34" charset="0"/>
            </a:endParaRPr>
          </a:p>
          <a:p>
            <a:r>
              <a:rPr lang="en-US" b="1" i="1" dirty="0">
                <a:solidFill>
                  <a:srgbClr val="663300"/>
                </a:solidFill>
                <a:effectLst/>
                <a:latin typeface="Arial" panose="020B0604020202020204" pitchFamily="34" charset="0"/>
                <a:ea typeface="Arial" panose="020B0604020202020204" pitchFamily="34" charset="0"/>
              </a:rPr>
              <a:t>"The officers in a local New Testament church are pastors and deacons (Phil. 1:1).The same office is variously called bishop, elder or pastor</a:t>
            </a:r>
            <a:r>
              <a:rPr lang="en-US" i="1" dirty="0">
                <a:solidFill>
                  <a:srgbClr val="663300"/>
                </a:solidFill>
                <a:effectLst/>
                <a:latin typeface="Arial" panose="020B0604020202020204" pitchFamily="34" charset="0"/>
                <a:ea typeface="Arial" panose="020B0604020202020204" pitchFamily="34" charset="0"/>
              </a:rPr>
              <a:t>.“  </a:t>
            </a:r>
            <a:r>
              <a:rPr lang="en-US" dirty="0">
                <a:solidFill>
                  <a:srgbClr val="663300"/>
                </a:solidFill>
                <a:effectLst/>
                <a:latin typeface="Arial" panose="020B0604020202020204" pitchFamily="34" charset="0"/>
                <a:ea typeface="Arial" panose="020B0604020202020204" pitchFamily="34" charset="0"/>
              </a:rPr>
              <a:t>(Hershel H. Hobbs - </a:t>
            </a:r>
            <a:r>
              <a:rPr lang="en-US" i="1" dirty="0">
                <a:solidFill>
                  <a:srgbClr val="663300"/>
                </a:solidFill>
                <a:effectLst/>
                <a:latin typeface="Arial" panose="020B0604020202020204" pitchFamily="34" charset="0"/>
                <a:ea typeface="Arial" panose="020B0604020202020204" pitchFamily="34" charset="0"/>
              </a:rPr>
              <a:t>The Baptist Faith and Message, </a:t>
            </a:r>
            <a:r>
              <a:rPr lang="en-US" dirty="0">
                <a:solidFill>
                  <a:srgbClr val="663300"/>
                </a:solidFill>
                <a:effectLst/>
                <a:latin typeface="Times New Roman" panose="02020603050405020304" pitchFamily="18" charset="0"/>
                <a:ea typeface="Arial" panose="020B0604020202020204" pitchFamily="34" charset="0"/>
                <a:cs typeface="Arial" panose="020B0604020202020204" pitchFamily="34" charset="0"/>
              </a:rPr>
              <a:t>p. 69)</a:t>
            </a:r>
            <a:endParaRPr lang="en-US" dirty="0">
              <a:solidFill>
                <a:srgbClr val="663300"/>
              </a:solidFill>
              <a:effectLst/>
              <a:latin typeface="Arial" panose="020B0604020202020204" pitchFamily="34" charset="0"/>
              <a:ea typeface="Arial" panose="020B0604020202020204" pitchFamily="34" charset="0"/>
            </a:endParaRPr>
          </a:p>
          <a:p>
            <a:endParaRPr lang="en-US" sz="1800" b="1" dirty="0">
              <a:solidFill>
                <a:srgbClr val="663300"/>
              </a:solidFill>
              <a:effectLst/>
              <a:latin typeface="Arial" panose="020B0604020202020204" pitchFamily="34" charset="0"/>
              <a:ea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13023B0F-5BEE-4E87-9DDF-01BEA9E29D8F}"/>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70871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B26FDCD-0C70-424B-98BE-6521D12E4601}"/>
              </a:ext>
            </a:extLst>
          </p:cNvPr>
          <p:cNvSpPr>
            <a:spLocks noGrp="1"/>
          </p:cNvSpPr>
          <p:nvPr>
            <p:ph type="title"/>
          </p:nvPr>
        </p:nvSpPr>
        <p:spPr>
          <a:xfrm>
            <a:off x="714081" y="954756"/>
            <a:ext cx="2047810" cy="4946003"/>
          </a:xfrm>
        </p:spPr>
        <p:txBody>
          <a:bodyPr>
            <a:normAutofit/>
          </a:bodyPr>
          <a:lstStyle/>
          <a:p>
            <a:r>
              <a:rPr lang="en-US" sz="3700" b="1">
                <a:solidFill>
                  <a:srgbClr val="FFFFFF"/>
                </a:solidFill>
              </a:rPr>
              <a:t>St. Matthew 10:7-8</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C29E8F-4BED-4189-9E1F-6C53698DC6C5}"/>
              </a:ext>
            </a:extLst>
          </p:cNvPr>
          <p:cNvSpPr>
            <a:spLocks noGrp="1"/>
          </p:cNvSpPr>
          <p:nvPr>
            <p:ph idx="1"/>
          </p:nvPr>
        </p:nvSpPr>
        <p:spPr>
          <a:xfrm>
            <a:off x="3862770" y="469900"/>
            <a:ext cx="4465222" cy="5405968"/>
          </a:xfrm>
        </p:spPr>
        <p:txBody>
          <a:bodyPr anchor="ctr">
            <a:normAutofit fontScale="92500" lnSpcReduction="10000"/>
          </a:bodyPr>
          <a:lstStyle/>
          <a:p>
            <a:pPr marL="0" indent="0" algn="ctr">
              <a:buNone/>
            </a:pPr>
            <a:r>
              <a:rPr lang="en-US" b="1" i="1" dirty="0">
                <a:solidFill>
                  <a:srgbClr val="FF0000"/>
                </a:solidFill>
              </a:rPr>
              <a:t>And proclaim as you go, saying, ‘The kingdom of heaven is at hand.’ Heal the sick, raise the dead, cleanse leper, cast out demons. You received without paying; give without pay.</a:t>
            </a:r>
          </a:p>
          <a:p>
            <a:endParaRPr lang="en-US" dirty="0">
              <a:solidFill>
                <a:schemeClr val="bg1"/>
              </a:solidFill>
            </a:endParaRPr>
          </a:p>
          <a:p>
            <a:r>
              <a:rPr lang="en-US" dirty="0">
                <a:solidFill>
                  <a:schemeClr val="bg1"/>
                </a:solidFill>
              </a:rPr>
              <a:t>Jesus was commissioning them to the highest purpose, the healing of lives and the coming kingdom. </a:t>
            </a:r>
          </a:p>
          <a:p>
            <a:endParaRPr lang="en-US" dirty="0">
              <a:solidFill>
                <a:schemeClr val="bg1"/>
              </a:solidFill>
            </a:endParaRPr>
          </a:p>
          <a:p>
            <a:r>
              <a:rPr lang="en-US" dirty="0">
                <a:solidFill>
                  <a:schemeClr val="bg1"/>
                </a:solidFill>
              </a:rPr>
              <a:t>That trust has been given to us, and the money in our hands is merely one of many tools to enable God’s plan completion.</a:t>
            </a:r>
          </a:p>
        </p:txBody>
      </p:sp>
      <p:sp>
        <p:nvSpPr>
          <p:cNvPr id="4" name="Footer Placeholder 3">
            <a:extLst>
              <a:ext uri="{FF2B5EF4-FFF2-40B4-BE49-F238E27FC236}">
                <a16:creationId xmlns:a16="http://schemas.microsoft.com/office/drawing/2014/main" id="{291EF3F8-9A3F-41AC-840A-A788EB27F32C}"/>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4138766061"/>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37F0-4C3E-4367-91B5-BB6BB7C687A7}"/>
              </a:ext>
            </a:extLst>
          </p:cNvPr>
          <p:cNvSpPr>
            <a:spLocks noGrp="1"/>
          </p:cNvSpPr>
          <p:nvPr>
            <p:ph type="title"/>
          </p:nvPr>
        </p:nvSpPr>
        <p:spPr>
          <a:xfrm>
            <a:off x="4570809" y="982132"/>
            <a:ext cx="3601638" cy="1303867"/>
          </a:xfrm>
        </p:spPr>
        <p:txBody>
          <a:bodyPr>
            <a:normAutofit fontScale="90000"/>
          </a:bodyPr>
          <a:lstStyle/>
          <a:p>
            <a:r>
              <a:rPr lang="en-US" b="1" dirty="0">
                <a:solidFill>
                  <a:srgbClr val="262626"/>
                </a:solidFill>
              </a:rPr>
              <a:t>For the Kingdom</a:t>
            </a:r>
          </a:p>
        </p:txBody>
      </p:sp>
      <p:sp>
        <p:nvSpPr>
          <p:cNvPr id="10" name="Content Placeholder 9">
            <a:extLst>
              <a:ext uri="{FF2B5EF4-FFF2-40B4-BE49-F238E27FC236}">
                <a16:creationId xmlns:a16="http://schemas.microsoft.com/office/drawing/2014/main" id="{4DF7484E-BD78-426A-8E10-96A38EF811BE}"/>
              </a:ext>
            </a:extLst>
          </p:cNvPr>
          <p:cNvSpPr>
            <a:spLocks noGrp="1"/>
          </p:cNvSpPr>
          <p:nvPr>
            <p:ph idx="1"/>
          </p:nvPr>
        </p:nvSpPr>
        <p:spPr>
          <a:xfrm>
            <a:off x="4570809" y="2556932"/>
            <a:ext cx="3601638" cy="3318936"/>
          </a:xfrm>
        </p:spPr>
        <p:txBody>
          <a:bodyPr>
            <a:normAutofit lnSpcReduction="10000"/>
          </a:bodyPr>
          <a:lstStyle/>
          <a:p>
            <a:pPr marL="0" indent="0">
              <a:buNone/>
            </a:pPr>
            <a:r>
              <a:rPr lang="en-US" b="1" u="sng" dirty="0">
                <a:solidFill>
                  <a:srgbClr val="262626"/>
                </a:solidFill>
              </a:rPr>
              <a:t>Inevitable Question</a:t>
            </a:r>
            <a:r>
              <a:rPr lang="en-US" dirty="0">
                <a:solidFill>
                  <a:srgbClr val="262626"/>
                </a:solidFill>
              </a:rPr>
              <a:t>:</a:t>
            </a:r>
          </a:p>
          <a:p>
            <a:pPr marL="0" indent="0">
              <a:buNone/>
            </a:pPr>
            <a:r>
              <a:rPr lang="en-US" sz="3200" b="1" dirty="0">
                <a:solidFill>
                  <a:srgbClr val="3399FF"/>
                </a:solidFill>
              </a:rPr>
              <a:t>What is the best method for raising the money needed to support the ongoing ministry of the church?</a:t>
            </a:r>
          </a:p>
        </p:txBody>
      </p:sp>
      <p:pic>
        <p:nvPicPr>
          <p:cNvPr id="5" name="Content Placeholder 4" descr="Text&#10;&#10;Description automatically generated">
            <a:extLst>
              <a:ext uri="{FF2B5EF4-FFF2-40B4-BE49-F238E27FC236}">
                <a16:creationId xmlns:a16="http://schemas.microsoft.com/office/drawing/2014/main" id="{81202AE2-FFD3-4B9C-861F-AE937FC9FD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9512" y="2525470"/>
            <a:ext cx="2907601" cy="1628256"/>
          </a:xfrm>
          <a:prstGeom prst="rect">
            <a:avLst/>
          </a:prstGeom>
        </p:spPr>
      </p:pic>
      <p:sp>
        <p:nvSpPr>
          <p:cNvPr id="6" name="TextBox 5">
            <a:extLst>
              <a:ext uri="{FF2B5EF4-FFF2-40B4-BE49-F238E27FC236}">
                <a16:creationId xmlns:a16="http://schemas.microsoft.com/office/drawing/2014/main" id="{1DE7732D-C44F-481A-AB2F-76ACE5BD4D94}"/>
              </a:ext>
            </a:extLst>
          </p:cNvPr>
          <p:cNvSpPr txBox="1"/>
          <p:nvPr/>
        </p:nvSpPr>
        <p:spPr>
          <a:xfrm>
            <a:off x="3782383" y="3953671"/>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
        <p:nvSpPr>
          <p:cNvPr id="3" name="Footer Placeholder 2">
            <a:extLst>
              <a:ext uri="{FF2B5EF4-FFF2-40B4-BE49-F238E27FC236}">
                <a16:creationId xmlns:a16="http://schemas.microsoft.com/office/drawing/2014/main" id="{F82DA2B3-CE41-4252-A136-F59F7BBA2254}"/>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801901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FEFF559B-C5A2-49BA-9CCD-9226C19BBA3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9132"/>
          <a:stretch/>
        </p:blipFill>
        <p:spPr>
          <a:xfrm>
            <a:off x="471025" y="673313"/>
            <a:ext cx="8175963" cy="5567463"/>
          </a:xfrm>
          <a:prstGeom prst="rect">
            <a:avLst/>
          </a:prstGeom>
        </p:spPr>
      </p:pic>
      <p:sp>
        <p:nvSpPr>
          <p:cNvPr id="4" name="TextBox 3">
            <a:extLst>
              <a:ext uri="{FF2B5EF4-FFF2-40B4-BE49-F238E27FC236}">
                <a16:creationId xmlns:a16="http://schemas.microsoft.com/office/drawing/2014/main" id="{48806689-2BE0-471B-BDDA-3541DC0F3066}"/>
              </a:ext>
            </a:extLst>
          </p:cNvPr>
          <p:cNvSpPr txBox="1"/>
          <p:nvPr/>
        </p:nvSpPr>
        <p:spPr>
          <a:xfrm>
            <a:off x="8462258" y="6040721"/>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
        <p:nvSpPr>
          <p:cNvPr id="2" name="Footer Placeholder 1">
            <a:extLst>
              <a:ext uri="{FF2B5EF4-FFF2-40B4-BE49-F238E27FC236}">
                <a16:creationId xmlns:a16="http://schemas.microsoft.com/office/drawing/2014/main" id="{7441C367-99FE-414B-97E5-B577557A055B}"/>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480319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434A-9BF6-401D-899F-9B1C62009D69}"/>
              </a:ext>
            </a:extLst>
          </p:cNvPr>
          <p:cNvSpPr>
            <a:spLocks noGrp="1"/>
          </p:cNvSpPr>
          <p:nvPr>
            <p:ph type="title"/>
          </p:nvPr>
        </p:nvSpPr>
        <p:spPr/>
        <p:txBody>
          <a:bodyPr/>
          <a:lstStyle/>
          <a:p>
            <a:r>
              <a:rPr lang="en-US" b="1" dirty="0">
                <a:solidFill>
                  <a:srgbClr val="FF0000"/>
                </a:solidFill>
              </a:rPr>
              <a:t>Matthew 6:19-21</a:t>
            </a:r>
          </a:p>
        </p:txBody>
      </p:sp>
      <p:sp>
        <p:nvSpPr>
          <p:cNvPr id="3" name="Content Placeholder 2">
            <a:extLst>
              <a:ext uri="{FF2B5EF4-FFF2-40B4-BE49-F238E27FC236}">
                <a16:creationId xmlns:a16="http://schemas.microsoft.com/office/drawing/2014/main" id="{BE95A221-267F-42B7-AD98-772D9CA9592A}"/>
              </a:ext>
            </a:extLst>
          </p:cNvPr>
          <p:cNvSpPr>
            <a:spLocks noGrp="1"/>
          </p:cNvSpPr>
          <p:nvPr>
            <p:ph idx="1"/>
          </p:nvPr>
        </p:nvSpPr>
        <p:spPr/>
        <p:txBody>
          <a:bodyPr>
            <a:noAutofit/>
          </a:bodyPr>
          <a:lstStyle/>
          <a:p>
            <a:pPr marL="0" indent="0" algn="ctr">
              <a:buNone/>
            </a:pPr>
            <a:r>
              <a:rPr lang="en-US" sz="2800" b="1" i="0" baseline="30000" dirty="0">
                <a:solidFill>
                  <a:srgbClr val="000000"/>
                </a:solidFill>
                <a:effectLst/>
              </a:rPr>
              <a:t> </a:t>
            </a:r>
            <a:r>
              <a:rPr lang="en-US" sz="2800" b="1" i="0" dirty="0">
                <a:solidFill>
                  <a:srgbClr val="000000"/>
                </a:solidFill>
                <a:effectLst/>
              </a:rPr>
              <a:t>“Do not lay up for yourselves treasures on earth, where moth and rust destroy and where thieves break in and steal; </a:t>
            </a:r>
            <a:r>
              <a:rPr lang="en-US" sz="2800" b="1" i="0" baseline="30000" dirty="0">
                <a:solidFill>
                  <a:srgbClr val="000000"/>
                </a:solidFill>
                <a:effectLst/>
              </a:rPr>
              <a:t>20 </a:t>
            </a:r>
            <a:r>
              <a:rPr lang="en-US" sz="2800" b="1" i="0" dirty="0">
                <a:solidFill>
                  <a:srgbClr val="000000"/>
                </a:solidFill>
                <a:effectLst/>
              </a:rPr>
              <a:t>but lay up for yourselves treasures in heaven, where neither moth nor rust destroys and where thieves do not break in and steal. </a:t>
            </a:r>
            <a:r>
              <a:rPr lang="en-US" sz="2800" b="1" i="0" baseline="30000" dirty="0">
                <a:solidFill>
                  <a:srgbClr val="000000"/>
                </a:solidFill>
                <a:effectLst/>
              </a:rPr>
              <a:t>21 </a:t>
            </a:r>
            <a:r>
              <a:rPr lang="en-US" sz="2800" b="1" i="0" dirty="0">
                <a:solidFill>
                  <a:srgbClr val="000000"/>
                </a:solidFill>
                <a:effectLst/>
              </a:rPr>
              <a:t>For where your treasure is, there your heart will be also.</a:t>
            </a:r>
            <a:endParaRPr lang="en-US" sz="2800" b="1" dirty="0">
              <a:solidFill>
                <a:srgbClr val="663300"/>
              </a:solidFill>
            </a:endParaRPr>
          </a:p>
        </p:txBody>
      </p:sp>
      <p:sp>
        <p:nvSpPr>
          <p:cNvPr id="4" name="Footer Placeholder 3">
            <a:extLst>
              <a:ext uri="{FF2B5EF4-FFF2-40B4-BE49-F238E27FC236}">
                <a16:creationId xmlns:a16="http://schemas.microsoft.com/office/drawing/2014/main" id="{86AD1EC6-5A8C-4285-A808-448BE99680CC}"/>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694955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ign on a pole&#10;&#10;Description automatically generated">
            <a:extLst>
              <a:ext uri="{FF2B5EF4-FFF2-40B4-BE49-F238E27FC236}">
                <a16:creationId xmlns:a16="http://schemas.microsoft.com/office/drawing/2014/main" id="{5CEDF5E2-9F1F-499C-866D-13D678C46550}"/>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6" b="4594"/>
          <a:stretch/>
        </p:blipFill>
        <p:spPr>
          <a:xfrm>
            <a:off x="20" y="10"/>
            <a:ext cx="9143980" cy="6857990"/>
          </a:xfrm>
          <a:prstGeom prst="rect">
            <a:avLst/>
          </a:prstGeom>
        </p:spPr>
      </p:pic>
      <p:sp>
        <p:nvSpPr>
          <p:cNvPr id="2" name="Title 1">
            <a:extLst>
              <a:ext uri="{FF2B5EF4-FFF2-40B4-BE49-F238E27FC236}">
                <a16:creationId xmlns:a16="http://schemas.microsoft.com/office/drawing/2014/main" id="{7F808C62-93EA-4D6E-834A-E09A1AED4B9A}"/>
              </a:ext>
            </a:extLst>
          </p:cNvPr>
          <p:cNvSpPr>
            <a:spLocks noGrp="1"/>
          </p:cNvSpPr>
          <p:nvPr>
            <p:ph type="title"/>
          </p:nvPr>
        </p:nvSpPr>
        <p:spPr>
          <a:xfrm>
            <a:off x="971551" y="982132"/>
            <a:ext cx="7200897" cy="1303867"/>
          </a:xfrm>
        </p:spPr>
        <p:txBody>
          <a:bodyPr>
            <a:normAutofit/>
          </a:bodyPr>
          <a:lstStyle/>
          <a:p>
            <a:r>
              <a:rPr lang="en-US" b="1">
                <a:solidFill>
                  <a:srgbClr val="FFFFFF"/>
                </a:solidFill>
              </a:rPr>
              <a:t>A God Approved Ministry</a:t>
            </a:r>
          </a:p>
        </p:txBody>
      </p:sp>
      <p:cxnSp>
        <p:nvCxnSpPr>
          <p:cNvPr id="30" name="Straight Connector 29">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1A8C1127-73EA-4BAE-872A-9CEBAAB6147B}"/>
              </a:ext>
            </a:extLst>
          </p:cNvPr>
          <p:cNvSpPr>
            <a:spLocks noGrp="1"/>
          </p:cNvSpPr>
          <p:nvPr>
            <p:ph idx="1"/>
          </p:nvPr>
        </p:nvSpPr>
        <p:spPr>
          <a:xfrm>
            <a:off x="971550" y="2556932"/>
            <a:ext cx="7200897" cy="3318936"/>
          </a:xfrm>
        </p:spPr>
        <p:txBody>
          <a:bodyPr>
            <a:normAutofit lnSpcReduction="10000"/>
          </a:bodyPr>
          <a:lstStyle/>
          <a:p>
            <a:pPr marL="0" marR="0" indent="0">
              <a:spcBef>
                <a:spcPts val="0"/>
              </a:spcBef>
              <a:spcAft>
                <a:spcPts val="0"/>
              </a:spcAft>
              <a:buNone/>
            </a:pPr>
            <a:r>
              <a:rPr lang="en-US" sz="2800" b="1" dirty="0">
                <a:solidFill>
                  <a:srgbClr val="FFFFFF"/>
                </a:solidFill>
                <a:effectLst/>
                <a:ea typeface="Times New Roman" panose="02020603050405020304" pitchFamily="18" charset="0"/>
              </a:rPr>
              <a:t>1 Thessalonians 2:3-4 (NIV)</a:t>
            </a:r>
          </a:p>
          <a:p>
            <a:pPr marL="0" marR="0" indent="0">
              <a:spcBef>
                <a:spcPts val="0"/>
              </a:spcBef>
              <a:spcAft>
                <a:spcPts val="750"/>
              </a:spcAft>
              <a:buNone/>
            </a:pPr>
            <a:endParaRPr lang="en-US" sz="2800" b="1" baseline="30000" dirty="0">
              <a:solidFill>
                <a:srgbClr val="FFFFFF"/>
              </a:solidFill>
              <a:ea typeface="Times New Roman" panose="02020603050405020304" pitchFamily="18" charset="0"/>
            </a:endParaRPr>
          </a:p>
          <a:p>
            <a:pPr marL="0" marR="0" indent="0" algn="ctr">
              <a:spcBef>
                <a:spcPts val="0"/>
              </a:spcBef>
              <a:spcAft>
                <a:spcPts val="750"/>
              </a:spcAft>
              <a:buNone/>
            </a:pPr>
            <a:r>
              <a:rPr lang="en-US" sz="2800" b="1" dirty="0">
                <a:solidFill>
                  <a:srgbClr val="FFFFFF"/>
                </a:solidFill>
                <a:effectLst/>
                <a:ea typeface="Times New Roman" panose="02020603050405020304" pitchFamily="18" charset="0"/>
              </a:rPr>
              <a:t>For the appeal we make does not spring from error or impure motives, nor are we trying to trick you. </a:t>
            </a:r>
            <a:r>
              <a:rPr lang="en-US" sz="2800" b="1" baseline="30000" dirty="0">
                <a:solidFill>
                  <a:srgbClr val="FFFFFF"/>
                </a:solidFill>
                <a:effectLst/>
                <a:ea typeface="Times New Roman" panose="02020603050405020304" pitchFamily="18" charset="0"/>
              </a:rPr>
              <a:t>4 </a:t>
            </a:r>
            <a:r>
              <a:rPr lang="en-US" sz="2800" b="1" dirty="0">
                <a:solidFill>
                  <a:srgbClr val="FFFFFF"/>
                </a:solidFill>
                <a:effectLst/>
                <a:ea typeface="Times New Roman" panose="02020603050405020304" pitchFamily="18" charset="0"/>
              </a:rPr>
              <a:t>On the contrary, we speak as those </a:t>
            </a:r>
            <a:r>
              <a:rPr lang="en-US" sz="2800" b="1" u="sng" dirty="0">
                <a:solidFill>
                  <a:srgbClr val="FFFFFF"/>
                </a:solidFill>
                <a:effectLst/>
                <a:ea typeface="Times New Roman" panose="02020603050405020304" pitchFamily="18" charset="0"/>
              </a:rPr>
              <a:t>approved by God</a:t>
            </a:r>
            <a:r>
              <a:rPr lang="en-US" sz="2800" b="1" dirty="0">
                <a:solidFill>
                  <a:srgbClr val="FFFFFF"/>
                </a:solidFill>
                <a:effectLst/>
                <a:ea typeface="Times New Roman" panose="02020603050405020304" pitchFamily="18" charset="0"/>
              </a:rPr>
              <a:t> to be </a:t>
            </a:r>
            <a:r>
              <a:rPr lang="en-US" sz="2800" b="1" u="sng" dirty="0">
                <a:solidFill>
                  <a:srgbClr val="FFFFFF"/>
                </a:solidFill>
                <a:effectLst/>
                <a:ea typeface="Times New Roman" panose="02020603050405020304" pitchFamily="18" charset="0"/>
              </a:rPr>
              <a:t>entrusted with the gospel</a:t>
            </a:r>
            <a:r>
              <a:rPr lang="en-US" sz="2800" b="1" dirty="0">
                <a:solidFill>
                  <a:srgbClr val="FFFFFF"/>
                </a:solidFill>
                <a:effectLst/>
                <a:ea typeface="Times New Roman" panose="02020603050405020304" pitchFamily="18" charset="0"/>
              </a:rPr>
              <a:t>. We are </a:t>
            </a:r>
            <a:r>
              <a:rPr lang="en-US" sz="2800" b="1" u="sng" dirty="0">
                <a:solidFill>
                  <a:srgbClr val="FFFFFF"/>
                </a:solidFill>
                <a:effectLst/>
                <a:ea typeface="Times New Roman" panose="02020603050405020304" pitchFamily="18" charset="0"/>
              </a:rPr>
              <a:t>not trying to please people but God</a:t>
            </a:r>
            <a:r>
              <a:rPr lang="en-US" sz="2800" b="1" dirty="0">
                <a:solidFill>
                  <a:srgbClr val="FFFFFF"/>
                </a:solidFill>
                <a:effectLst/>
                <a:ea typeface="Times New Roman" panose="02020603050405020304" pitchFamily="18" charset="0"/>
              </a:rPr>
              <a:t>, who tests our hearts.</a:t>
            </a:r>
          </a:p>
          <a:p>
            <a:pPr marL="0" indent="0">
              <a:buNone/>
            </a:pPr>
            <a:endParaRPr lang="en-US" dirty="0">
              <a:solidFill>
                <a:srgbClr val="FFFFFF"/>
              </a:solidFill>
            </a:endParaRPr>
          </a:p>
        </p:txBody>
      </p:sp>
      <p:sp>
        <p:nvSpPr>
          <p:cNvPr id="3" name="Footer Placeholder 2">
            <a:extLst>
              <a:ext uri="{FF2B5EF4-FFF2-40B4-BE49-F238E27FC236}">
                <a16:creationId xmlns:a16="http://schemas.microsoft.com/office/drawing/2014/main" id="{2B71F513-C951-43CD-83AC-66B4B23ABC24}"/>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9006529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11FACCD-8B95-4879-B20F-26F41E8BC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9B2A7AA-2C45-40F0-B861-4EB9AA9F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E5FA8-CE78-4406-BDC8-EE5413640BB1}"/>
              </a:ext>
            </a:extLst>
          </p:cNvPr>
          <p:cNvSpPr>
            <a:spLocks noGrp="1"/>
          </p:cNvSpPr>
          <p:nvPr>
            <p:ph type="title"/>
          </p:nvPr>
        </p:nvSpPr>
        <p:spPr>
          <a:xfrm>
            <a:off x="480060" y="635508"/>
            <a:ext cx="2515852" cy="5586984"/>
          </a:xfrm>
        </p:spPr>
        <p:txBody>
          <a:bodyPr>
            <a:normAutofit/>
          </a:bodyPr>
          <a:lstStyle/>
          <a:p>
            <a:r>
              <a:rPr lang="en-US" sz="3300" b="1">
                <a:solidFill>
                  <a:srgbClr val="FFFFFF"/>
                </a:solidFill>
              </a:rPr>
              <a:t>APPROVED</a:t>
            </a:r>
          </a:p>
        </p:txBody>
      </p:sp>
      <p:sp>
        <p:nvSpPr>
          <p:cNvPr id="23" name="Rectangle 22">
            <a:extLst>
              <a:ext uri="{FF2B5EF4-FFF2-40B4-BE49-F238E27FC236}">
                <a16:creationId xmlns:a16="http://schemas.microsoft.com/office/drawing/2014/main" id="{3CE3689C-E8F8-4542-8800-E68B764AF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059" y="0"/>
            <a:ext cx="5653278" cy="68580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8B8960-8AA9-4BFD-8A42-DFE8C4DF0ED1}"/>
              </a:ext>
            </a:extLst>
          </p:cNvPr>
          <p:cNvSpPr>
            <a:spLocks noGrp="1"/>
          </p:cNvSpPr>
          <p:nvPr>
            <p:ph idx="1"/>
          </p:nvPr>
        </p:nvSpPr>
        <p:spPr>
          <a:xfrm>
            <a:off x="4092196" y="793889"/>
            <a:ext cx="4451755" cy="5174774"/>
          </a:xfrm>
        </p:spPr>
        <p:txBody>
          <a:bodyPr anchor="ctr">
            <a:normAutofit fontScale="85000" lnSpcReduction="20000"/>
          </a:bodyPr>
          <a:lstStyle/>
          <a:p>
            <a:pPr marL="0" indent="0">
              <a:buNone/>
            </a:pPr>
            <a:r>
              <a:rPr lang="en-US" dirty="0">
                <a:solidFill>
                  <a:schemeClr val="bg1"/>
                </a:solidFill>
                <a:effectLst/>
                <a:ea typeface="Times New Roman" panose="02020603050405020304" pitchFamily="18" charset="0"/>
                <a:cs typeface="Times New Roman" panose="02020603050405020304" pitchFamily="18" charset="0"/>
              </a:rPr>
              <a:t>The word </a:t>
            </a:r>
            <a:r>
              <a:rPr lang="en-US" b="1" dirty="0">
                <a:solidFill>
                  <a:schemeClr val="bg1"/>
                </a:solidFill>
                <a:effectLst/>
                <a:ea typeface="Times New Roman" panose="02020603050405020304" pitchFamily="18" charset="0"/>
                <a:cs typeface="Times New Roman" panose="02020603050405020304" pitchFamily="18" charset="0"/>
              </a:rPr>
              <a:t>"approved"</a:t>
            </a:r>
            <a:r>
              <a:rPr lang="en-US" dirty="0">
                <a:solidFill>
                  <a:schemeClr val="bg1"/>
                </a:solidFill>
                <a:effectLst/>
                <a:ea typeface="Times New Roman" panose="02020603050405020304" pitchFamily="18" charset="0"/>
                <a:cs typeface="Times New Roman" panose="02020603050405020304" pitchFamily="18" charset="0"/>
              </a:rPr>
              <a:t> means to have been tested and to have </a:t>
            </a:r>
            <a:r>
              <a:rPr lang="en-US" b="1" dirty="0">
                <a:solidFill>
                  <a:schemeClr val="bg1"/>
                </a:solidFill>
                <a:effectLst/>
                <a:ea typeface="Times New Roman" panose="02020603050405020304" pitchFamily="18" charset="0"/>
                <a:cs typeface="Times New Roman" panose="02020603050405020304" pitchFamily="18" charset="0"/>
              </a:rPr>
              <a:t>passed the test successfully</a:t>
            </a:r>
            <a:r>
              <a:rPr lang="en-US" dirty="0">
                <a:solidFill>
                  <a:schemeClr val="bg1"/>
                </a:solidFill>
                <a:effectLst/>
                <a:ea typeface="Times New Roman" panose="02020603050405020304" pitchFamily="18" charset="0"/>
                <a:cs typeface="Times New Roman" panose="02020603050405020304" pitchFamily="18" charset="0"/>
              </a:rPr>
              <a:t>. The apostle is effectively saying: </a:t>
            </a:r>
            <a:r>
              <a:rPr lang="en-US" b="1" dirty="0">
                <a:solidFill>
                  <a:schemeClr val="bg1"/>
                </a:solidFill>
                <a:effectLst/>
                <a:ea typeface="Times New Roman" panose="02020603050405020304" pitchFamily="18" charset="0"/>
                <a:cs typeface="Times New Roman" panose="02020603050405020304" pitchFamily="18" charset="0"/>
              </a:rPr>
              <a:t>"God has set His seal of approval on my ministry."</a:t>
            </a:r>
            <a:r>
              <a:rPr lang="en-US" dirty="0">
                <a:solidFill>
                  <a:schemeClr val="bg1"/>
                </a:solidFill>
                <a:effectLst/>
                <a:ea typeface="Times New Roman" panose="02020603050405020304" pitchFamily="18" charset="0"/>
                <a:cs typeface="Times New Roman" panose="02020603050405020304" pitchFamily="18" charset="0"/>
              </a:rPr>
              <a:t> </a:t>
            </a:r>
          </a:p>
          <a:p>
            <a:pPr marL="0" marR="0">
              <a:spcBef>
                <a:spcPts val="0"/>
              </a:spcBef>
              <a:spcAft>
                <a:spcPts val="0"/>
              </a:spcAft>
            </a:pPr>
            <a:endParaRPr lang="en-US" b="1" u="sng" dirty="0">
              <a:solidFill>
                <a:schemeClr val="bg1"/>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b="1" u="sng" dirty="0">
              <a:solidFill>
                <a:schemeClr val="bg1"/>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b="1" u="sng" dirty="0">
                <a:solidFill>
                  <a:schemeClr val="bg1"/>
                </a:solidFill>
                <a:effectLst/>
                <a:ea typeface="Times New Roman" panose="02020603050405020304" pitchFamily="18" charset="0"/>
                <a:cs typeface="Times New Roman" panose="02020603050405020304" pitchFamily="18" charset="0"/>
              </a:rPr>
              <a:t>EXERCISING ONE'S GIFTEDNESS</a:t>
            </a:r>
            <a:r>
              <a:rPr lang="en-US" b="1" dirty="0">
                <a:solidFill>
                  <a:schemeClr val="bg1"/>
                </a:solidFill>
                <a:effectLst/>
                <a:ea typeface="Times New Roman" panose="02020603050405020304" pitchFamily="18" charset="0"/>
                <a:cs typeface="Times New Roman" panose="02020603050405020304" pitchFamily="18" charset="0"/>
              </a:rPr>
              <a:t> - </a:t>
            </a:r>
            <a:r>
              <a:rPr lang="en-US" dirty="0">
                <a:solidFill>
                  <a:schemeClr val="bg1"/>
                </a:solidFill>
                <a:effectLst/>
                <a:ea typeface="Times New Roman" panose="02020603050405020304" pitchFamily="18" charset="0"/>
                <a:cs typeface="Times New Roman" panose="02020603050405020304" pitchFamily="18" charset="0"/>
              </a:rPr>
              <a:t>A ministry that is approved of God </a:t>
            </a:r>
            <a:r>
              <a:rPr lang="en-US" b="1" u="sng" dirty="0">
                <a:solidFill>
                  <a:schemeClr val="bg1"/>
                </a:solidFill>
                <a:effectLst/>
                <a:ea typeface="Times New Roman" panose="02020603050405020304" pitchFamily="18" charset="0"/>
                <a:cs typeface="Times New Roman" panose="02020603050405020304" pitchFamily="18" charset="0"/>
              </a:rPr>
              <a:t>involves the call of God</a:t>
            </a:r>
            <a:r>
              <a:rPr lang="en-US" dirty="0">
                <a:solidFill>
                  <a:schemeClr val="bg1"/>
                </a:solidFill>
                <a:effectLst/>
                <a:ea typeface="Times New Roman" panose="02020603050405020304" pitchFamily="18" charset="0"/>
                <a:cs typeface="Times New Roman" panose="02020603050405020304" pitchFamily="18" charset="0"/>
              </a:rPr>
              <a:t>.</a:t>
            </a:r>
          </a:p>
          <a:p>
            <a:pPr marL="0" marR="0">
              <a:spcBef>
                <a:spcPts val="0"/>
              </a:spcBef>
              <a:spcAft>
                <a:spcPts val="0"/>
              </a:spcAft>
            </a:pPr>
            <a:endParaRPr lang="en-US" dirty="0">
              <a:solidFill>
                <a:schemeClr val="bg1"/>
              </a:solidFill>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b="1" u="sng" dirty="0">
              <a:solidFill>
                <a:schemeClr val="bg1"/>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b="1" u="sng" dirty="0">
              <a:solidFill>
                <a:schemeClr val="bg1"/>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b="1" u="sng" dirty="0">
                <a:solidFill>
                  <a:schemeClr val="bg1"/>
                </a:solidFill>
                <a:effectLst/>
                <a:ea typeface="Times New Roman" panose="02020603050405020304" pitchFamily="18" charset="0"/>
                <a:cs typeface="Times New Roman" panose="02020603050405020304" pitchFamily="18" charset="0"/>
              </a:rPr>
              <a:t>DOING IT GOD'S WAY</a:t>
            </a:r>
            <a:r>
              <a:rPr lang="en-US" b="1" dirty="0">
                <a:solidFill>
                  <a:schemeClr val="bg1"/>
                </a:solidFill>
                <a:effectLst/>
                <a:ea typeface="Times New Roman" panose="02020603050405020304" pitchFamily="18" charset="0"/>
                <a:cs typeface="Times New Roman" panose="02020603050405020304" pitchFamily="18" charset="0"/>
              </a:rPr>
              <a:t> - </a:t>
            </a:r>
            <a:r>
              <a:rPr lang="en-US" dirty="0">
                <a:solidFill>
                  <a:schemeClr val="bg1"/>
                </a:solidFill>
                <a:effectLst/>
                <a:ea typeface="Times New Roman" panose="02020603050405020304" pitchFamily="18" charset="0"/>
                <a:cs typeface="Times New Roman" panose="02020603050405020304" pitchFamily="18" charset="0"/>
              </a:rPr>
              <a:t>Paul says in </a:t>
            </a:r>
            <a:r>
              <a:rPr lang="en-US" b="1" dirty="0">
                <a:solidFill>
                  <a:schemeClr val="bg1"/>
                </a:solidFill>
                <a:effectLst/>
                <a:ea typeface="Times New Roman" panose="02020603050405020304" pitchFamily="18" charset="0"/>
                <a:cs typeface="Times New Roman" panose="02020603050405020304" pitchFamily="18" charset="0"/>
              </a:rPr>
              <a:t>verse 3</a:t>
            </a:r>
            <a:r>
              <a:rPr lang="en-US" dirty="0">
                <a:solidFill>
                  <a:schemeClr val="bg1"/>
                </a:solidFill>
                <a:effectLst/>
                <a:ea typeface="Times New Roman" panose="02020603050405020304" pitchFamily="18" charset="0"/>
                <a:cs typeface="Times New Roman" panose="02020603050405020304" pitchFamily="18" charset="0"/>
              </a:rPr>
              <a:t>, </a:t>
            </a:r>
            <a:r>
              <a:rPr lang="en-US" b="1" dirty="0">
                <a:solidFill>
                  <a:schemeClr val="bg1"/>
                </a:solidFill>
                <a:effectLst/>
                <a:ea typeface="Times New Roman" panose="02020603050405020304" pitchFamily="18" charset="0"/>
                <a:cs typeface="Times New Roman" panose="02020603050405020304" pitchFamily="18" charset="0"/>
              </a:rPr>
              <a:t>"For the appeal we make does not spring from error or impure motives, nor are we trying to trick you."</a:t>
            </a:r>
            <a:r>
              <a:rPr lang="en-US" dirty="0">
                <a:solidFill>
                  <a:schemeClr val="bg1"/>
                </a:solidFill>
                <a:effectLst/>
                <a:ea typeface="Times New Roman" panose="02020603050405020304" pitchFamily="18" charset="0"/>
                <a:cs typeface="Times New Roman" panose="02020603050405020304" pitchFamily="18" charset="0"/>
              </a:rPr>
              <a:t> God-approved ministry is </a:t>
            </a:r>
            <a:r>
              <a:rPr lang="en-US" b="1" u="sng" dirty="0">
                <a:solidFill>
                  <a:schemeClr val="bg1"/>
                </a:solidFill>
                <a:effectLst/>
                <a:ea typeface="Times New Roman" panose="02020603050405020304" pitchFamily="18" charset="0"/>
                <a:cs typeface="Times New Roman" panose="02020603050405020304" pitchFamily="18" charset="0"/>
              </a:rPr>
              <a:t>always done God's way</a:t>
            </a:r>
            <a:r>
              <a:rPr lang="en-US" dirty="0">
                <a:solidFill>
                  <a:schemeClr val="bg1"/>
                </a:solidFill>
                <a:effectLst/>
                <a:ea typeface="Times New Roman" panose="02020603050405020304" pitchFamily="18" charset="0"/>
                <a:cs typeface="Times New Roman" panose="02020603050405020304" pitchFamily="18" charset="0"/>
              </a:rPr>
              <a:t>.</a:t>
            </a:r>
            <a:endParaRPr lang="en-US" dirty="0">
              <a:solidFill>
                <a:schemeClr val="bg1"/>
              </a:solidFill>
              <a:effectLst/>
              <a:ea typeface="Calibri" panose="020F0502020204030204" pitchFamily="34" charset="0"/>
              <a:cs typeface="Times New Roman" panose="02020603050405020304" pitchFamily="18" charset="0"/>
            </a:endParaRPr>
          </a:p>
          <a:p>
            <a:endPar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solidFill>
                <a:schemeClr val="bg1"/>
              </a:solidFill>
            </a:endParaRPr>
          </a:p>
        </p:txBody>
      </p:sp>
      <p:sp>
        <p:nvSpPr>
          <p:cNvPr id="25" name="Rectangle 24">
            <a:extLst>
              <a:ext uri="{FF2B5EF4-FFF2-40B4-BE49-F238E27FC236}">
                <a16:creationId xmlns:a16="http://schemas.microsoft.com/office/drawing/2014/main" id="{52467CA7-F767-4582-9BB7-0B1AF75DF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32" y="320040"/>
            <a:ext cx="5170932" cy="6217920"/>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04D325E6-DB29-48E0-9F9A-FC9A69987766}"/>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173683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4" name="Picture 13">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E19B7C3-2F1A-4E42-8837-5A6BF4BADCBC}"/>
              </a:ext>
            </a:extLst>
          </p:cNvPr>
          <p:cNvSpPr>
            <a:spLocks noGrp="1"/>
          </p:cNvSpPr>
          <p:nvPr>
            <p:ph type="title"/>
          </p:nvPr>
        </p:nvSpPr>
        <p:spPr>
          <a:xfrm>
            <a:off x="5651868" y="982132"/>
            <a:ext cx="2520579" cy="1303867"/>
          </a:xfrm>
        </p:spPr>
        <p:txBody>
          <a:bodyPr>
            <a:normAutofit/>
          </a:bodyPr>
          <a:lstStyle/>
          <a:p>
            <a:endParaRPr lang="en-US"/>
          </a:p>
        </p:txBody>
      </p:sp>
      <p:sp>
        <p:nvSpPr>
          <p:cNvPr id="19" name="Rectangle 18">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67C90947-A86C-4EDC-9550-87A7F33D990D}"/>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0947" r="29034" b="3"/>
          <a:stretch/>
        </p:blipFill>
        <p:spPr>
          <a:xfrm>
            <a:off x="1059512" y="1410208"/>
            <a:ext cx="3959083" cy="3858780"/>
          </a:xfrm>
          <a:prstGeom prst="rect">
            <a:avLst/>
          </a:prstGeom>
        </p:spPr>
      </p:pic>
      <p:cxnSp>
        <p:nvCxnSpPr>
          <p:cNvPr id="21" name="Straight Connector 20">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9C0D53A-9A50-414A-925A-41F32ACB67FF}"/>
              </a:ext>
            </a:extLst>
          </p:cNvPr>
          <p:cNvSpPr>
            <a:spLocks noGrp="1"/>
          </p:cNvSpPr>
          <p:nvPr>
            <p:ph idx="1"/>
          </p:nvPr>
        </p:nvSpPr>
        <p:spPr>
          <a:xfrm>
            <a:off x="5651868" y="2556932"/>
            <a:ext cx="2520578" cy="3318936"/>
          </a:xfrm>
        </p:spPr>
        <p:txBody>
          <a:bodyPr>
            <a:normAutofit/>
          </a:bodyPr>
          <a:lstStyle/>
          <a:p>
            <a:pPr marL="0" indent="0">
              <a:lnSpc>
                <a:spcPct val="90000"/>
              </a:lnSpc>
              <a:buNone/>
            </a:pPr>
            <a:r>
              <a:rPr lang="en-US" sz="2000" b="1" u="sng" dirty="0">
                <a:effectLst/>
                <a:latin typeface="+mj-lt"/>
                <a:ea typeface="Times New Roman" panose="02020603050405020304" pitchFamily="18" charset="0"/>
                <a:cs typeface="Times New Roman" panose="02020603050405020304" pitchFamily="18" charset="0"/>
              </a:rPr>
              <a:t>PURSUING GODLINESS</a:t>
            </a:r>
            <a:r>
              <a:rPr lang="en-US" sz="2000" b="1" dirty="0">
                <a:effectLst/>
                <a:latin typeface="+mj-lt"/>
                <a:ea typeface="Times New Roman" panose="02020603050405020304" pitchFamily="18" charset="0"/>
                <a:cs typeface="Times New Roman" panose="02020603050405020304" pitchFamily="18" charset="0"/>
              </a:rPr>
              <a:t> - </a:t>
            </a:r>
            <a:r>
              <a:rPr lang="en-US" sz="2000" dirty="0">
                <a:effectLst/>
                <a:latin typeface="+mj-lt"/>
                <a:ea typeface="Times New Roman" panose="02020603050405020304" pitchFamily="18" charset="0"/>
                <a:cs typeface="Times New Roman" panose="02020603050405020304" pitchFamily="18" charset="0"/>
              </a:rPr>
              <a:t>Even when we are serving God in the right role, using our spiritual gifts the right way, </a:t>
            </a:r>
            <a:r>
              <a:rPr lang="en-US" sz="2000" b="1" dirty="0">
                <a:effectLst/>
                <a:latin typeface="+mj-lt"/>
                <a:ea typeface="Times New Roman" panose="02020603050405020304" pitchFamily="18" charset="0"/>
                <a:cs typeface="Times New Roman" panose="02020603050405020304" pitchFamily="18" charset="0"/>
              </a:rPr>
              <a:t>our ministry will not be approved of God if our </a:t>
            </a:r>
            <a:r>
              <a:rPr lang="en-US" sz="2000" b="1" u="sng" dirty="0">
                <a:effectLst/>
                <a:latin typeface="+mj-lt"/>
                <a:ea typeface="Times New Roman" panose="02020603050405020304" pitchFamily="18" charset="0"/>
                <a:cs typeface="Times New Roman" panose="02020603050405020304" pitchFamily="18" charset="0"/>
              </a:rPr>
              <a:t>lives are not characterized by the pursuit of godliness</a:t>
            </a:r>
            <a:r>
              <a:rPr lang="en-US"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a:lnSpc>
                <a:spcPct val="90000"/>
              </a:lnSpc>
            </a:pPr>
            <a:endParaRPr lang="en-US" sz="1700" dirty="0"/>
          </a:p>
        </p:txBody>
      </p:sp>
      <p:sp>
        <p:nvSpPr>
          <p:cNvPr id="4" name="Footer Placeholder 3">
            <a:extLst>
              <a:ext uri="{FF2B5EF4-FFF2-40B4-BE49-F238E27FC236}">
                <a16:creationId xmlns:a16="http://schemas.microsoft.com/office/drawing/2014/main" id="{51363CB4-C107-405D-90BE-FBD21464C874}"/>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58799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E76595-C916-4CCE-8790-35762DC7F1E9}"/>
              </a:ext>
            </a:extLst>
          </p:cNvPr>
          <p:cNvSpPr>
            <a:spLocks noGrp="1"/>
          </p:cNvSpPr>
          <p:nvPr>
            <p:ph type="title"/>
          </p:nvPr>
        </p:nvSpPr>
        <p:spPr>
          <a:xfrm>
            <a:off x="714081" y="954756"/>
            <a:ext cx="2047810" cy="4946003"/>
          </a:xfrm>
        </p:spPr>
        <p:txBody>
          <a:bodyPr>
            <a:normAutofit/>
          </a:bodyPr>
          <a:lstStyle/>
          <a:p>
            <a:r>
              <a:rPr lang="en-US" sz="2000" b="1" dirty="0">
                <a:solidFill>
                  <a:srgbClr val="FFFFFF"/>
                </a:solidFill>
              </a:rPr>
              <a:t>STEWARDSHIP</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992AE5-2D33-4A01-BC12-18A040E53DD6}"/>
              </a:ext>
            </a:extLst>
          </p:cNvPr>
          <p:cNvSpPr>
            <a:spLocks noGrp="1"/>
          </p:cNvSpPr>
          <p:nvPr>
            <p:ph idx="1"/>
          </p:nvPr>
        </p:nvSpPr>
        <p:spPr>
          <a:xfrm>
            <a:off x="3862770" y="469900"/>
            <a:ext cx="4465222" cy="5405968"/>
          </a:xfrm>
        </p:spPr>
        <p:txBody>
          <a:bodyPr anchor="ctr">
            <a:normAutofit fontScale="92500"/>
          </a:bodyPr>
          <a:lstStyle/>
          <a:p>
            <a:pPr marL="0" marR="0" indent="0">
              <a:spcBef>
                <a:spcPts val="0"/>
              </a:spcBef>
              <a:spcAft>
                <a:spcPts val="0"/>
              </a:spcAft>
              <a:buNone/>
            </a:pPr>
            <a:r>
              <a:rPr lang="en-US" b="1" u="sng" dirty="0">
                <a:solidFill>
                  <a:schemeClr val="bg1"/>
                </a:solidFill>
                <a:effectLst/>
                <a:ea typeface="Times New Roman" panose="02020603050405020304" pitchFamily="18" charset="0"/>
                <a:cs typeface="Times New Roman" panose="02020603050405020304" pitchFamily="18" charset="0"/>
              </a:rPr>
              <a:t>ACKNOWLEDGING STEWARDSHIP</a:t>
            </a:r>
            <a:r>
              <a:rPr lang="en-US" b="1" dirty="0">
                <a:solidFill>
                  <a:schemeClr val="bg1"/>
                </a:solidFill>
                <a:effectLst/>
                <a:ea typeface="Times New Roman" panose="02020603050405020304" pitchFamily="18" charset="0"/>
                <a:cs typeface="Times New Roman" panose="02020603050405020304" pitchFamily="18" charset="0"/>
              </a:rPr>
              <a:t> - </a:t>
            </a:r>
            <a:r>
              <a:rPr lang="en-US" dirty="0">
                <a:solidFill>
                  <a:schemeClr val="bg1"/>
                </a:solidFill>
                <a:effectLst/>
                <a:ea typeface="Times New Roman" panose="02020603050405020304" pitchFamily="18" charset="0"/>
                <a:cs typeface="Times New Roman" panose="02020603050405020304" pitchFamily="18" charset="0"/>
              </a:rPr>
              <a:t>The ministry that pleases God involves faithful stewardship. In </a:t>
            </a:r>
            <a:r>
              <a:rPr lang="en-US" b="1" dirty="0">
                <a:solidFill>
                  <a:schemeClr val="bg1"/>
                </a:solidFill>
                <a:effectLst/>
                <a:ea typeface="Times New Roman" panose="02020603050405020304" pitchFamily="18" charset="0"/>
                <a:cs typeface="Times New Roman" panose="02020603050405020304" pitchFamily="18" charset="0"/>
              </a:rPr>
              <a:t>verse 4</a:t>
            </a:r>
            <a:r>
              <a:rPr lang="en-US" dirty="0">
                <a:solidFill>
                  <a:schemeClr val="bg1"/>
                </a:solidFill>
                <a:effectLst/>
                <a:ea typeface="Times New Roman" panose="02020603050405020304" pitchFamily="18" charset="0"/>
                <a:cs typeface="Times New Roman" panose="02020603050405020304" pitchFamily="18" charset="0"/>
              </a:rPr>
              <a:t>, Paul says: </a:t>
            </a:r>
            <a:r>
              <a:rPr lang="en-US" b="1" dirty="0">
                <a:solidFill>
                  <a:srgbClr val="00B050"/>
                </a:solidFill>
                <a:effectLst/>
                <a:ea typeface="Times New Roman" panose="02020603050405020304" pitchFamily="18" charset="0"/>
                <a:cs typeface="Times New Roman" panose="02020603050405020304" pitchFamily="18" charset="0"/>
              </a:rPr>
              <a:t>"We have been entrusted with the gospel."</a:t>
            </a:r>
            <a:r>
              <a:rPr lang="en-US" dirty="0">
                <a:solidFill>
                  <a:srgbClr val="00B050"/>
                </a:solidFill>
                <a:effectLst/>
                <a:ea typeface="Times New Roman" panose="02020603050405020304" pitchFamily="18" charset="0"/>
                <a:cs typeface="Times New Roman" panose="02020603050405020304" pitchFamily="18" charset="0"/>
              </a:rPr>
              <a:t> </a:t>
            </a:r>
            <a:r>
              <a:rPr lang="en-US" dirty="0">
                <a:solidFill>
                  <a:schemeClr val="bg1"/>
                </a:solidFill>
                <a:effectLst/>
                <a:ea typeface="Times New Roman" panose="02020603050405020304" pitchFamily="18" charset="0"/>
                <a:cs typeface="Times New Roman" panose="02020603050405020304" pitchFamily="18" charset="0"/>
              </a:rPr>
              <a:t>In other words, </a:t>
            </a:r>
            <a:r>
              <a:rPr lang="en-US" b="1" dirty="0">
                <a:solidFill>
                  <a:schemeClr val="bg1"/>
                </a:solidFill>
                <a:effectLst/>
                <a:ea typeface="Times New Roman" panose="02020603050405020304" pitchFamily="18" charset="0"/>
                <a:cs typeface="Times New Roman" panose="02020603050405020304" pitchFamily="18" charset="0"/>
              </a:rPr>
              <a:t>we are stewards of the gospel.</a:t>
            </a:r>
          </a:p>
          <a:p>
            <a:pPr marL="0" marR="0" indent="0">
              <a:spcBef>
                <a:spcPts val="0"/>
              </a:spcBef>
              <a:spcAft>
                <a:spcPts val="0"/>
              </a:spcAft>
              <a:buNone/>
            </a:pPr>
            <a:endParaRPr lang="en-US" dirty="0">
              <a:solidFill>
                <a:schemeClr val="bg1"/>
              </a:solidFill>
              <a:effectLs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dirty="0">
                <a:solidFill>
                  <a:schemeClr val="bg1"/>
                </a:solidFill>
                <a:effectLst/>
                <a:ea typeface="Times New Roman" panose="02020603050405020304" pitchFamily="18" charset="0"/>
                <a:cs typeface="Times New Roman" panose="02020603050405020304" pitchFamily="18" charset="0"/>
              </a:rPr>
              <a:t>If our ministry is to bring pleasure to God, then our </a:t>
            </a:r>
            <a:r>
              <a:rPr lang="en-US" b="1" dirty="0">
                <a:solidFill>
                  <a:schemeClr val="bg1"/>
                </a:solidFill>
                <a:effectLst/>
                <a:ea typeface="Times New Roman" panose="02020603050405020304" pitchFamily="18" charset="0"/>
                <a:cs typeface="Times New Roman" panose="02020603050405020304" pitchFamily="18" charset="0"/>
              </a:rPr>
              <a:t>hearts, our minds, our souls, our whole beings</a:t>
            </a:r>
            <a:r>
              <a:rPr lang="en-US" dirty="0">
                <a:solidFill>
                  <a:schemeClr val="bg1"/>
                </a:solidFill>
                <a:effectLst/>
                <a:ea typeface="Times New Roman" panose="02020603050405020304" pitchFamily="18" charset="0"/>
                <a:cs typeface="Times New Roman" panose="02020603050405020304" pitchFamily="18" charset="0"/>
              </a:rPr>
              <a:t> need to be gripped by the fact that we are stewards entrusted with the gospel. </a:t>
            </a:r>
            <a:r>
              <a:rPr lang="en-US" dirty="0">
                <a:solidFill>
                  <a:srgbClr val="00B050"/>
                </a:solidFill>
                <a:effectLst/>
                <a:ea typeface="Times New Roman" panose="02020603050405020304" pitchFamily="18" charset="0"/>
                <a:cs typeface="Times New Roman" panose="02020603050405020304" pitchFamily="18" charset="0"/>
              </a:rPr>
              <a:t>S</a:t>
            </a:r>
            <a:r>
              <a:rPr lang="en-US" b="1" dirty="0">
                <a:solidFill>
                  <a:srgbClr val="00B050"/>
                </a:solidFill>
                <a:effectLst/>
                <a:ea typeface="Times New Roman" panose="02020603050405020304" pitchFamily="18" charset="0"/>
                <a:cs typeface="Times New Roman" panose="02020603050405020304" pitchFamily="18" charset="0"/>
              </a:rPr>
              <a:t>tewardship involves privilege and responsibility</a:t>
            </a:r>
            <a:r>
              <a:rPr lang="en-US" dirty="0">
                <a:solidFill>
                  <a:srgbClr val="00B050"/>
                </a:solidFill>
                <a:effectLst/>
                <a:ea typeface="Times New Roman" panose="02020603050405020304" pitchFamily="18" charset="0"/>
                <a:cs typeface="Times New Roman" panose="02020603050405020304" pitchFamily="18" charset="0"/>
              </a:rPr>
              <a:t>.</a:t>
            </a:r>
            <a:endParaRPr lang="en-US" dirty="0">
              <a:solidFill>
                <a:srgbClr val="00B050"/>
              </a:solidFill>
              <a:effectLst/>
              <a:ea typeface="Calibri" panose="020F0502020204030204" pitchFamily="34" charset="0"/>
              <a:cs typeface="Times New Roman" panose="02020603050405020304" pitchFamily="18" charset="0"/>
            </a:endParaRPr>
          </a:p>
          <a:p>
            <a:endParaRPr lang="en-US" sz="2200" dirty="0">
              <a:solidFill>
                <a:schemeClr val="bg1"/>
              </a:solidFill>
            </a:endParaRPr>
          </a:p>
        </p:txBody>
      </p:sp>
      <p:sp>
        <p:nvSpPr>
          <p:cNvPr id="4" name="Footer Placeholder 3">
            <a:extLst>
              <a:ext uri="{FF2B5EF4-FFF2-40B4-BE49-F238E27FC236}">
                <a16:creationId xmlns:a16="http://schemas.microsoft.com/office/drawing/2014/main" id="{A9E6F533-50DD-4682-8268-43A2061519F4}"/>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461017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4BDC-C221-45A7-B1A1-626F4CCFECD2}"/>
              </a:ext>
            </a:extLst>
          </p:cNvPr>
          <p:cNvSpPr>
            <a:spLocks noGrp="1"/>
          </p:cNvSpPr>
          <p:nvPr>
            <p:ph type="title"/>
          </p:nvPr>
        </p:nvSpPr>
        <p:spPr>
          <a:xfrm>
            <a:off x="5651868" y="982132"/>
            <a:ext cx="2520579" cy="1303867"/>
          </a:xfrm>
        </p:spPr>
        <p:txBody>
          <a:bodyPr>
            <a:normAutofit fontScale="90000"/>
          </a:bodyPr>
          <a:lstStyle/>
          <a:p>
            <a:r>
              <a:rPr lang="en-US" b="1" dirty="0">
                <a:solidFill>
                  <a:srgbClr val="262626"/>
                </a:solidFill>
              </a:rPr>
              <a:t>Pleasing God, Not Men</a:t>
            </a:r>
          </a:p>
        </p:txBody>
      </p:sp>
      <p:sp>
        <p:nvSpPr>
          <p:cNvPr id="3" name="Content Placeholder 2">
            <a:extLst>
              <a:ext uri="{FF2B5EF4-FFF2-40B4-BE49-F238E27FC236}">
                <a16:creationId xmlns:a16="http://schemas.microsoft.com/office/drawing/2014/main" id="{14386893-4F06-43ED-AA7E-B3A60304FFF1}"/>
              </a:ext>
            </a:extLst>
          </p:cNvPr>
          <p:cNvSpPr>
            <a:spLocks noGrp="1"/>
          </p:cNvSpPr>
          <p:nvPr>
            <p:ph idx="1"/>
          </p:nvPr>
        </p:nvSpPr>
        <p:spPr>
          <a:xfrm>
            <a:off x="5651868" y="2556932"/>
            <a:ext cx="2520578" cy="3318936"/>
          </a:xfrm>
        </p:spPr>
        <p:txBody>
          <a:bodyPr>
            <a:normAutofit lnSpcReduction="10000"/>
          </a:bodyPr>
          <a:lstStyle/>
          <a:p>
            <a:pPr marL="0" marR="0" indent="0">
              <a:lnSpc>
                <a:spcPct val="90000"/>
              </a:lnSpc>
              <a:spcBef>
                <a:spcPts val="0"/>
              </a:spcBef>
              <a:spcAft>
                <a:spcPts val="0"/>
              </a:spcAft>
              <a:buNone/>
            </a:pPr>
            <a:r>
              <a:rPr lang="en-US" sz="2200" dirty="0">
                <a:solidFill>
                  <a:srgbClr val="262626"/>
                </a:solidFill>
                <a:effectLst/>
                <a:latin typeface="+mj-lt"/>
                <a:ea typeface="Times New Roman" panose="02020603050405020304" pitchFamily="18" charset="0"/>
                <a:cs typeface="Times New Roman" panose="02020603050405020304" pitchFamily="18" charset="0"/>
              </a:rPr>
              <a:t>Paul says: </a:t>
            </a:r>
            <a:r>
              <a:rPr lang="en-US" sz="2200" b="1" dirty="0">
                <a:solidFill>
                  <a:srgbClr val="FF0000"/>
                </a:solidFill>
                <a:effectLst/>
                <a:latin typeface="+mj-lt"/>
                <a:ea typeface="Times New Roman" panose="02020603050405020304" pitchFamily="18" charset="0"/>
                <a:cs typeface="Times New Roman" panose="02020603050405020304" pitchFamily="18" charset="0"/>
              </a:rPr>
              <a:t>"We are not trying to please men but God, who tests our hearts.“</a:t>
            </a:r>
          </a:p>
          <a:p>
            <a:pPr marL="0" marR="0">
              <a:lnSpc>
                <a:spcPct val="90000"/>
              </a:lnSpc>
              <a:spcBef>
                <a:spcPts val="0"/>
              </a:spcBef>
              <a:spcAft>
                <a:spcPts val="0"/>
              </a:spcAft>
            </a:pPr>
            <a:endParaRPr lang="en-US" sz="2200" dirty="0">
              <a:solidFill>
                <a:srgbClr val="FF0000"/>
              </a:solidFill>
              <a:effectLst/>
              <a:latin typeface="+mj-lt"/>
              <a:ea typeface="Calibri" panose="020F0502020204030204" pitchFamily="34" charset="0"/>
              <a:cs typeface="Times New Roman" panose="02020603050405020304" pitchFamily="18" charset="0"/>
            </a:endParaRPr>
          </a:p>
          <a:p>
            <a:pPr marL="0" marR="0" indent="0">
              <a:lnSpc>
                <a:spcPct val="90000"/>
              </a:lnSpc>
              <a:spcBef>
                <a:spcPts val="0"/>
              </a:spcBef>
              <a:spcAft>
                <a:spcPts val="800"/>
              </a:spcAft>
              <a:buNone/>
            </a:pPr>
            <a:r>
              <a:rPr lang="en-US" sz="2200" b="1" dirty="0">
                <a:solidFill>
                  <a:srgbClr val="663300"/>
                </a:solidFill>
                <a:effectLst/>
                <a:latin typeface="+mj-lt"/>
                <a:ea typeface="Times New Roman" panose="02020603050405020304" pitchFamily="18" charset="0"/>
                <a:cs typeface="Times New Roman" panose="02020603050405020304" pitchFamily="18" charset="0"/>
              </a:rPr>
              <a:t>The singular goal of our lives is to have our ministry aimed at pleasing God and God alone.</a:t>
            </a:r>
            <a:endParaRPr lang="en-US" sz="2200" b="1" dirty="0">
              <a:solidFill>
                <a:srgbClr val="663300"/>
              </a:solidFill>
              <a:effectLst/>
              <a:latin typeface="+mj-lt"/>
              <a:ea typeface="Calibri" panose="020F0502020204030204" pitchFamily="34" charset="0"/>
              <a:cs typeface="Times New Roman" panose="02020603050405020304" pitchFamily="18" charset="0"/>
            </a:endParaRPr>
          </a:p>
          <a:p>
            <a:pPr>
              <a:lnSpc>
                <a:spcPct val="90000"/>
              </a:lnSpc>
            </a:pPr>
            <a:endParaRPr lang="en-US" sz="2000" dirty="0">
              <a:solidFill>
                <a:srgbClr val="262626"/>
              </a:solidFill>
            </a:endParaRPr>
          </a:p>
        </p:txBody>
      </p:sp>
      <p:pic>
        <p:nvPicPr>
          <p:cNvPr id="5" name="Picture 4" descr="A picture containing fruit, food&#10;&#10;Description automatically generated">
            <a:extLst>
              <a:ext uri="{FF2B5EF4-FFF2-40B4-BE49-F238E27FC236}">
                <a16:creationId xmlns:a16="http://schemas.microsoft.com/office/drawing/2014/main" id="{4C970B25-94A1-4869-88D3-826D4B4278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9512" y="2226106"/>
            <a:ext cx="3959083" cy="2226984"/>
          </a:xfrm>
          <a:prstGeom prst="rect">
            <a:avLst/>
          </a:prstGeom>
        </p:spPr>
      </p:pic>
      <p:sp>
        <p:nvSpPr>
          <p:cNvPr id="6" name="TextBox 5">
            <a:extLst>
              <a:ext uri="{FF2B5EF4-FFF2-40B4-BE49-F238E27FC236}">
                <a16:creationId xmlns:a16="http://schemas.microsoft.com/office/drawing/2014/main" id="{A40C5BCD-BF08-47DF-876C-4DADB2C457E5}"/>
              </a:ext>
            </a:extLst>
          </p:cNvPr>
          <p:cNvSpPr txBox="1"/>
          <p:nvPr/>
        </p:nvSpPr>
        <p:spPr>
          <a:xfrm>
            <a:off x="4833865" y="4253035"/>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
        <p:nvSpPr>
          <p:cNvPr id="4" name="Footer Placeholder 3">
            <a:extLst>
              <a:ext uri="{FF2B5EF4-FFF2-40B4-BE49-F238E27FC236}">
                <a16:creationId xmlns:a16="http://schemas.microsoft.com/office/drawing/2014/main" id="{E6BBBB6A-6876-45B5-89B9-1900A507E2CB}"/>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603756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2" name="Picture 11">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7" name="Straight Connector 16">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drawing&#10;&#10;Description automatically generated">
            <a:extLst>
              <a:ext uri="{FF2B5EF4-FFF2-40B4-BE49-F238E27FC236}">
                <a16:creationId xmlns:a16="http://schemas.microsoft.com/office/drawing/2014/main" id="{2D7E2B02-EBC8-4A06-BADB-158A0FCD4A2C}"/>
              </a:ext>
            </a:extLst>
          </p:cNvPr>
          <p:cNvPicPr>
            <a:picLocks noGrp="1" noChangeAspect="1"/>
          </p:cNvPicPr>
          <p:nvPr>
            <p:ph type="pic" idx="1"/>
          </p:nvPr>
        </p:nvPicPr>
        <p:blipFill rotWithShape="1">
          <a:blip r:embed="rId4">
            <a:alphaModFix amt="5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5317" b="24621"/>
          <a:stretch/>
        </p:blipFill>
        <p:spPr>
          <a:xfrm>
            <a:off x="20" y="10"/>
            <a:ext cx="9143980" cy="6857990"/>
          </a:xfrm>
          <a:prstGeom prst="rect">
            <a:avLst/>
          </a:prstGeom>
        </p:spPr>
      </p:pic>
      <p:sp>
        <p:nvSpPr>
          <p:cNvPr id="2" name="Title 1">
            <a:extLst>
              <a:ext uri="{FF2B5EF4-FFF2-40B4-BE49-F238E27FC236}">
                <a16:creationId xmlns:a16="http://schemas.microsoft.com/office/drawing/2014/main" id="{A55B0553-BAD4-4CD2-B69F-AD264299642E}"/>
              </a:ext>
            </a:extLst>
          </p:cNvPr>
          <p:cNvSpPr>
            <a:spLocks noGrp="1"/>
          </p:cNvSpPr>
          <p:nvPr>
            <p:ph type="title"/>
          </p:nvPr>
        </p:nvSpPr>
        <p:spPr>
          <a:xfrm>
            <a:off x="2019298" y="1871131"/>
            <a:ext cx="5111752" cy="1515533"/>
          </a:xfrm>
        </p:spPr>
        <p:txBody>
          <a:bodyPr vert="horz" lIns="91440" tIns="45720" rIns="91440" bIns="45720" rtlCol="0" anchor="b">
            <a:normAutofit/>
          </a:bodyPr>
          <a:lstStyle/>
          <a:p>
            <a:pPr>
              <a:lnSpc>
                <a:spcPct val="90000"/>
              </a:lnSpc>
            </a:pPr>
            <a:r>
              <a:rPr lang="en-US" sz="5000" b="1">
                <a:solidFill>
                  <a:srgbClr val="FFFFFF"/>
                </a:solidFill>
              </a:rPr>
              <a:t>Word of Affirmation</a:t>
            </a:r>
          </a:p>
        </p:txBody>
      </p:sp>
      <p:sp>
        <p:nvSpPr>
          <p:cNvPr id="4" name="Text Placeholder 3">
            <a:extLst>
              <a:ext uri="{FF2B5EF4-FFF2-40B4-BE49-F238E27FC236}">
                <a16:creationId xmlns:a16="http://schemas.microsoft.com/office/drawing/2014/main" id="{74D1348E-A4AC-4D0B-A194-E522CAFE3984}"/>
              </a:ext>
            </a:extLst>
          </p:cNvPr>
          <p:cNvSpPr>
            <a:spLocks noGrp="1"/>
          </p:cNvSpPr>
          <p:nvPr>
            <p:ph type="body" sz="half" idx="2"/>
          </p:nvPr>
        </p:nvSpPr>
        <p:spPr>
          <a:xfrm>
            <a:off x="2019298" y="3657597"/>
            <a:ext cx="5111752" cy="1320802"/>
          </a:xfrm>
        </p:spPr>
        <p:txBody>
          <a:bodyPr vert="horz" lIns="91440" tIns="45720" rIns="91440" bIns="45720" rtlCol="0" anchor="t">
            <a:noAutofit/>
          </a:bodyPr>
          <a:lstStyle/>
          <a:p>
            <a:r>
              <a:rPr lang="en-US" sz="4400" b="1" dirty="0">
                <a:solidFill>
                  <a:srgbClr val="FFFFFF"/>
                </a:solidFill>
              </a:rPr>
              <a:t>CLOSING PRAYER</a:t>
            </a:r>
          </a:p>
        </p:txBody>
      </p:sp>
      <p:cxnSp>
        <p:nvCxnSpPr>
          <p:cNvPr id="21" name="Straight Connector 20">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74949" y="3510608"/>
            <a:ext cx="384048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A581454E-6FCC-4379-AD27-7759595A7FED}"/>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822135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50F5-6E2B-4D41-9FB2-14005176A423}"/>
              </a:ext>
            </a:extLst>
          </p:cNvPr>
          <p:cNvSpPr>
            <a:spLocks noGrp="1"/>
          </p:cNvSpPr>
          <p:nvPr>
            <p:ph type="title"/>
          </p:nvPr>
        </p:nvSpPr>
        <p:spPr/>
        <p:txBody>
          <a:bodyPr/>
          <a:lstStyle/>
          <a:p>
            <a:r>
              <a:rPr lang="en-US" b="1" dirty="0">
                <a:solidFill>
                  <a:srgbClr val="663300"/>
                </a:solidFill>
              </a:rPr>
              <a:t>DEACONESS</a:t>
            </a:r>
          </a:p>
        </p:txBody>
      </p:sp>
      <p:sp>
        <p:nvSpPr>
          <p:cNvPr id="3" name="Content Placeholder 2">
            <a:extLst>
              <a:ext uri="{FF2B5EF4-FFF2-40B4-BE49-F238E27FC236}">
                <a16:creationId xmlns:a16="http://schemas.microsoft.com/office/drawing/2014/main" id="{F054DA4B-EE66-441D-8B7C-A18F9278620B}"/>
              </a:ext>
            </a:extLst>
          </p:cNvPr>
          <p:cNvSpPr>
            <a:spLocks noGrp="1"/>
          </p:cNvSpPr>
          <p:nvPr>
            <p:ph idx="1"/>
          </p:nvPr>
        </p:nvSpPr>
        <p:spPr/>
        <p:txBody>
          <a:bodyPr>
            <a:normAutofit fontScale="92500" lnSpcReduction="20000"/>
          </a:bodyPr>
          <a:lstStyle/>
          <a:p>
            <a:r>
              <a:rPr lang="en-US" sz="1800" dirty="0">
                <a:solidFill>
                  <a:srgbClr val="663300"/>
                </a:solidFill>
                <a:effectLst/>
                <a:ea typeface="Times New Roman" panose="02020603050405020304" pitchFamily="18" charset="0"/>
              </a:rPr>
              <a:t>The word </a:t>
            </a:r>
            <a:r>
              <a:rPr lang="en-US" sz="1800" b="1" dirty="0">
                <a:solidFill>
                  <a:srgbClr val="663300"/>
                </a:solidFill>
                <a:effectLst/>
                <a:ea typeface="Times New Roman" panose="02020603050405020304" pitchFamily="18" charset="0"/>
              </a:rPr>
              <a:t>diakonos</a:t>
            </a:r>
            <a:r>
              <a:rPr lang="en-US" sz="1800" dirty="0">
                <a:solidFill>
                  <a:srgbClr val="663300"/>
                </a:solidFill>
                <a:effectLst/>
                <a:ea typeface="Times New Roman" panose="02020603050405020304" pitchFamily="18" charset="0"/>
              </a:rPr>
              <a:t> is found in ( Romans 16:1) associated with a female name, and this has led to the conclusion that there existed in the apostolic age, as there undoubtedly did a little later, an order of women bearing that title, and exercising in relation to their own sexuality functions which were analogous to those of the deacons. </a:t>
            </a:r>
          </a:p>
          <a:p>
            <a:pPr marL="0" marR="0">
              <a:spcBef>
                <a:spcPts val="0"/>
              </a:spcBef>
              <a:spcAft>
                <a:spcPts val="0"/>
              </a:spcAft>
            </a:pPr>
            <a:r>
              <a:rPr lang="en-US" sz="1800" dirty="0">
                <a:solidFill>
                  <a:srgbClr val="663300"/>
                </a:solidFill>
                <a:effectLst/>
                <a:ea typeface="Times New Roman" panose="02020603050405020304" pitchFamily="18" charset="0"/>
                <a:cs typeface="Times New Roman" panose="02020603050405020304" pitchFamily="18" charset="0"/>
              </a:rPr>
              <a:t>It has been concluded that the women mentioned in (Romans 16:6 and  </a:t>
            </a:r>
          </a:p>
          <a:p>
            <a:pPr marL="0" marR="0" indent="0">
              <a:spcBef>
                <a:spcPts val="0"/>
              </a:spcBef>
              <a:spcAft>
                <a:spcPts val="0"/>
              </a:spcAft>
              <a:buNone/>
            </a:pPr>
            <a:r>
              <a:rPr lang="en-US" sz="1800" dirty="0">
                <a:solidFill>
                  <a:srgbClr val="663300"/>
                </a:solidFill>
                <a:ea typeface="Times New Roman" panose="02020603050405020304" pitchFamily="18" charset="0"/>
                <a:cs typeface="Times New Roman" panose="02020603050405020304" pitchFamily="18" charset="0"/>
              </a:rPr>
              <a:t>     </a:t>
            </a:r>
            <a:r>
              <a:rPr lang="en-US" sz="1800" dirty="0">
                <a:solidFill>
                  <a:srgbClr val="663300"/>
                </a:solidFill>
                <a:effectLst/>
                <a:ea typeface="Times New Roman" panose="02020603050405020304" pitchFamily="18" charset="0"/>
                <a:cs typeface="Times New Roman" panose="02020603050405020304" pitchFamily="18" charset="0"/>
              </a:rPr>
              <a:t>Romans 16:12) belonged to such an order. The rules given as to the   </a:t>
            </a:r>
          </a:p>
          <a:p>
            <a:pPr marL="0" marR="0" indent="0">
              <a:spcBef>
                <a:spcPts val="0"/>
              </a:spcBef>
              <a:spcAft>
                <a:spcPts val="0"/>
              </a:spcAft>
              <a:buNone/>
            </a:pPr>
            <a:r>
              <a:rPr lang="en-US" sz="1800" dirty="0">
                <a:solidFill>
                  <a:srgbClr val="663300"/>
                </a:solidFill>
                <a:ea typeface="Times New Roman" panose="02020603050405020304" pitchFamily="18" charset="0"/>
                <a:cs typeface="Times New Roman" panose="02020603050405020304" pitchFamily="18" charset="0"/>
              </a:rPr>
              <a:t>     </a:t>
            </a:r>
            <a:r>
              <a:rPr lang="en-US" sz="1800" dirty="0">
                <a:solidFill>
                  <a:srgbClr val="663300"/>
                </a:solidFill>
                <a:effectLst/>
                <a:ea typeface="Times New Roman" panose="02020603050405020304" pitchFamily="18" charset="0"/>
                <a:cs typeface="Times New Roman" panose="02020603050405020304" pitchFamily="18" charset="0"/>
              </a:rPr>
              <a:t>conduct of women in (1 Timothy 3:11; Titus 2:3) have in like manner been </a:t>
            </a:r>
          </a:p>
          <a:p>
            <a:pPr marL="0" marR="0" indent="0">
              <a:spcBef>
                <a:spcPts val="0"/>
              </a:spcBef>
              <a:spcAft>
                <a:spcPts val="0"/>
              </a:spcAft>
              <a:buNone/>
            </a:pPr>
            <a:r>
              <a:rPr lang="en-US" sz="1800" dirty="0">
                <a:solidFill>
                  <a:srgbClr val="663300"/>
                </a:solidFill>
                <a:ea typeface="Times New Roman" panose="02020603050405020304" pitchFamily="18" charset="0"/>
                <a:cs typeface="Times New Roman" panose="02020603050405020304" pitchFamily="18" charset="0"/>
              </a:rPr>
              <a:t>     </a:t>
            </a:r>
            <a:r>
              <a:rPr lang="en-US" sz="1800" dirty="0">
                <a:solidFill>
                  <a:srgbClr val="663300"/>
                </a:solidFill>
                <a:effectLst/>
                <a:ea typeface="Times New Roman" panose="02020603050405020304" pitchFamily="18" charset="0"/>
                <a:cs typeface="Times New Roman" panose="02020603050405020304" pitchFamily="18" charset="0"/>
              </a:rPr>
              <a:t>referred to them, and they have been identified even with the "widows" of </a:t>
            </a:r>
          </a:p>
          <a:p>
            <a:pPr marL="0" marR="0" indent="0">
              <a:spcBef>
                <a:spcPts val="0"/>
              </a:spcBef>
              <a:spcAft>
                <a:spcPts val="0"/>
              </a:spcAft>
              <a:buNone/>
            </a:pPr>
            <a:r>
              <a:rPr lang="en-US" sz="1800" dirty="0">
                <a:solidFill>
                  <a:srgbClr val="663300"/>
                </a:solidFill>
                <a:ea typeface="Times New Roman" panose="02020603050405020304" pitchFamily="18" charset="0"/>
                <a:cs typeface="Times New Roman" panose="02020603050405020304" pitchFamily="18" charset="0"/>
              </a:rPr>
              <a:t>     </a:t>
            </a:r>
            <a:r>
              <a:rPr lang="en-US" sz="1800" dirty="0">
                <a:solidFill>
                  <a:srgbClr val="663300"/>
                </a:solidFill>
                <a:effectLst/>
                <a:ea typeface="Times New Roman" panose="02020603050405020304" pitchFamily="18" charset="0"/>
                <a:cs typeface="Times New Roman" panose="02020603050405020304" pitchFamily="18" charset="0"/>
              </a:rPr>
              <a:t>(1 Timothy 5:3-10)</a:t>
            </a:r>
          </a:p>
          <a:p>
            <a:pPr marL="0" marR="0" indent="0">
              <a:spcBef>
                <a:spcPts val="0"/>
              </a:spcBef>
              <a:spcAft>
                <a:spcPts val="0"/>
              </a:spcAft>
              <a:buNone/>
            </a:pPr>
            <a:r>
              <a:rPr lang="en-US" sz="1800" dirty="0">
                <a:solidFill>
                  <a:srgbClr val="663300"/>
                </a:solidFill>
                <a:effectLst/>
                <a:ea typeface="Times New Roman" panose="02020603050405020304" pitchFamily="18" charset="0"/>
                <a:cs typeface="Times New Roman" panose="02020603050405020304" pitchFamily="18" charset="0"/>
              </a:rPr>
              <a:t> </a:t>
            </a:r>
          </a:p>
          <a:p>
            <a:r>
              <a:rPr lang="en-US" sz="1800" b="1" dirty="0">
                <a:solidFill>
                  <a:srgbClr val="663300"/>
                </a:solidFill>
                <a:effectLst/>
                <a:ea typeface="Times New Roman" panose="02020603050405020304" pitchFamily="18" charset="0"/>
                <a:cs typeface="Times New Roman" panose="02020603050405020304" pitchFamily="18" charset="0"/>
              </a:rPr>
              <a:t>The ministry of a deaconess is to </a:t>
            </a:r>
            <a:r>
              <a:rPr lang="en-US" sz="1800" b="1" u="sng" dirty="0">
                <a:solidFill>
                  <a:srgbClr val="663300"/>
                </a:solidFill>
                <a:effectLst/>
                <a:ea typeface="Times New Roman" panose="02020603050405020304" pitchFamily="18" charset="0"/>
                <a:cs typeface="Times New Roman" panose="02020603050405020304" pitchFamily="18" charset="0"/>
              </a:rPr>
              <a:t>assist the Pastor by working with the Deacons in ministering to the needs of the overall congregation</a:t>
            </a:r>
            <a:r>
              <a:rPr lang="en-US" sz="1800" b="1" dirty="0">
                <a:solidFill>
                  <a:srgbClr val="663300"/>
                </a:solidFill>
                <a:effectLst/>
                <a:ea typeface="Times New Roman" panose="02020603050405020304" pitchFamily="18" charset="0"/>
                <a:cs typeface="Times New Roman" panose="02020603050405020304" pitchFamily="18" charset="0"/>
              </a:rPr>
              <a:t> - specifically to women, children, elderly, and those in distress - with loving kindness and sympathy.</a:t>
            </a:r>
          </a:p>
          <a:p>
            <a:endParaRPr lang="en-US" b="1" dirty="0">
              <a:solidFill>
                <a:srgbClr val="663300"/>
              </a:solidFill>
            </a:endParaRPr>
          </a:p>
        </p:txBody>
      </p:sp>
      <p:sp>
        <p:nvSpPr>
          <p:cNvPr id="4" name="Footer Placeholder 3">
            <a:extLst>
              <a:ext uri="{FF2B5EF4-FFF2-40B4-BE49-F238E27FC236}">
                <a16:creationId xmlns:a16="http://schemas.microsoft.com/office/drawing/2014/main" id="{6DC9F74A-FDFB-4629-B0CF-9BED8D420283}"/>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4247932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5DF120-3AFD-4E14-81E7-F3D0A2046144}"/>
              </a:ext>
            </a:extLst>
          </p:cNvPr>
          <p:cNvSpPr>
            <a:spLocks noGrp="1"/>
          </p:cNvSpPr>
          <p:nvPr>
            <p:ph type="title"/>
          </p:nvPr>
        </p:nvSpPr>
        <p:spPr>
          <a:xfrm>
            <a:off x="603315" y="796374"/>
            <a:ext cx="7937369" cy="880027"/>
          </a:xfrm>
        </p:spPr>
        <p:txBody>
          <a:bodyPr>
            <a:normAutofit/>
          </a:bodyPr>
          <a:lstStyle/>
          <a:p>
            <a:r>
              <a:rPr lang="en-US" b="1">
                <a:solidFill>
                  <a:srgbClr val="FFFFFF"/>
                </a:solidFill>
              </a:rPr>
              <a:t>RESOURCES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0926F9-D317-4926-B898-0A3059D44430}"/>
              </a:ext>
            </a:extLst>
          </p:cNvPr>
          <p:cNvSpPr>
            <a:spLocks noGrp="1"/>
          </p:cNvSpPr>
          <p:nvPr>
            <p:ph idx="1"/>
          </p:nvPr>
        </p:nvSpPr>
        <p:spPr>
          <a:xfrm>
            <a:off x="971550" y="2612256"/>
            <a:ext cx="7200897" cy="3263612"/>
          </a:xfrm>
        </p:spPr>
        <p:txBody>
          <a:bodyPr>
            <a:normAutofit/>
          </a:bodyPr>
          <a:lstStyle/>
          <a:p>
            <a:r>
              <a:rPr lang="en-US" dirty="0"/>
              <a:t>Tibbetts, Orlando L., The Work of the Church Trustee, Judson Press, Valley Forge, PA, 1979.</a:t>
            </a:r>
          </a:p>
          <a:p>
            <a:r>
              <a:rPr lang="en-US" dirty="0"/>
              <a:t>New International Version of Holy Bible</a:t>
            </a:r>
          </a:p>
        </p:txBody>
      </p:sp>
      <p:sp>
        <p:nvSpPr>
          <p:cNvPr id="4" name="Footer Placeholder 3">
            <a:extLst>
              <a:ext uri="{FF2B5EF4-FFF2-40B4-BE49-F238E27FC236}">
                <a16:creationId xmlns:a16="http://schemas.microsoft.com/office/drawing/2014/main" id="{137DBB8B-6D1B-4628-8555-D19FE29AB60F}"/>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115255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1567-78FA-47F0-9CA9-76EF666236D3}"/>
              </a:ext>
            </a:extLst>
          </p:cNvPr>
          <p:cNvSpPr>
            <a:spLocks noGrp="1"/>
          </p:cNvSpPr>
          <p:nvPr>
            <p:ph type="title"/>
          </p:nvPr>
        </p:nvSpPr>
        <p:spPr>
          <a:xfrm>
            <a:off x="4570809" y="982132"/>
            <a:ext cx="3601638" cy="1303867"/>
          </a:xfrm>
        </p:spPr>
        <p:txBody>
          <a:bodyPr>
            <a:normAutofit/>
          </a:bodyPr>
          <a:lstStyle/>
          <a:p>
            <a:r>
              <a:rPr lang="en-US" b="1" dirty="0">
                <a:solidFill>
                  <a:srgbClr val="663300"/>
                </a:solidFill>
              </a:rPr>
              <a:t>Distinctives</a:t>
            </a:r>
          </a:p>
        </p:txBody>
      </p:sp>
      <p:sp>
        <p:nvSpPr>
          <p:cNvPr id="3" name="Content Placeholder 2">
            <a:extLst>
              <a:ext uri="{FF2B5EF4-FFF2-40B4-BE49-F238E27FC236}">
                <a16:creationId xmlns:a16="http://schemas.microsoft.com/office/drawing/2014/main" id="{23C4705C-65BE-4580-BC7D-69FDD21DB5BE}"/>
              </a:ext>
            </a:extLst>
          </p:cNvPr>
          <p:cNvSpPr>
            <a:spLocks noGrp="1"/>
          </p:cNvSpPr>
          <p:nvPr>
            <p:ph idx="1"/>
          </p:nvPr>
        </p:nvSpPr>
        <p:spPr>
          <a:xfrm>
            <a:off x="4570809" y="2556932"/>
            <a:ext cx="3601638" cy="3318936"/>
          </a:xfrm>
        </p:spPr>
        <p:txBody>
          <a:bodyPr>
            <a:normAutofit/>
          </a:bodyPr>
          <a:lstStyle/>
          <a:p>
            <a:pPr marL="0" marR="0" indent="0">
              <a:lnSpc>
                <a:spcPct val="90000"/>
              </a:lnSpc>
              <a:spcBef>
                <a:spcPts val="30"/>
              </a:spcBef>
              <a:spcAft>
                <a:spcPts val="0"/>
              </a:spcAft>
              <a:buNone/>
            </a:pPr>
            <a:r>
              <a:rPr lang="en-US" sz="1900" b="1" dirty="0">
                <a:solidFill>
                  <a:srgbClr val="663300"/>
                </a:solidFill>
                <a:effectLst/>
                <a:latin typeface="Times New Roman" panose="02020603050405020304" pitchFamily="18" charset="0"/>
                <a:ea typeface="Arial" panose="020B0604020202020204" pitchFamily="34" charset="0"/>
              </a:rPr>
              <a:t>This means there is </a:t>
            </a:r>
            <a:r>
              <a:rPr lang="en-US" sz="1900" b="1" u="sng" dirty="0">
                <a:solidFill>
                  <a:srgbClr val="663300"/>
                </a:solidFill>
                <a:effectLst/>
                <a:latin typeface="Times New Roman" panose="02020603050405020304" pitchFamily="18" charset="0"/>
                <a:ea typeface="Arial" panose="020B0604020202020204" pitchFamily="34" charset="0"/>
              </a:rPr>
              <a:t>no other office or ministry of the church that is above the Pastor and Deacons</a:t>
            </a:r>
            <a:r>
              <a:rPr lang="en-US" sz="1900" b="1" dirty="0">
                <a:solidFill>
                  <a:srgbClr val="663300"/>
                </a:solidFill>
                <a:effectLst/>
                <a:latin typeface="Times New Roman" panose="02020603050405020304" pitchFamily="18" charset="0"/>
                <a:ea typeface="Arial" panose="020B0604020202020204" pitchFamily="34" charset="0"/>
              </a:rPr>
              <a:t>.</a:t>
            </a:r>
            <a:endParaRPr lang="en-US" sz="1900" dirty="0">
              <a:solidFill>
                <a:srgbClr val="663300"/>
              </a:solidFill>
              <a:effectLst/>
              <a:latin typeface="Arial" panose="020B0604020202020204" pitchFamily="34" charset="0"/>
              <a:ea typeface="Arial" panose="020B0604020202020204" pitchFamily="34" charset="0"/>
            </a:endParaRPr>
          </a:p>
          <a:p>
            <a:pPr marL="0" marR="0" indent="0">
              <a:lnSpc>
                <a:spcPct val="90000"/>
              </a:lnSpc>
              <a:spcBef>
                <a:spcPts val="30"/>
              </a:spcBef>
              <a:spcAft>
                <a:spcPts val="0"/>
              </a:spcAft>
              <a:buNone/>
            </a:pPr>
            <a:r>
              <a:rPr lang="en-US" sz="1900" b="1" dirty="0">
                <a:solidFill>
                  <a:srgbClr val="663300"/>
                </a:solidFill>
                <a:effectLst/>
                <a:latin typeface="Times New Roman" panose="02020603050405020304" pitchFamily="18" charset="0"/>
                <a:ea typeface="Arial" panose="020B0604020202020204" pitchFamily="34" charset="0"/>
              </a:rPr>
              <a:t> </a:t>
            </a:r>
          </a:p>
          <a:p>
            <a:pPr marL="0" marR="0" indent="0">
              <a:lnSpc>
                <a:spcPct val="90000"/>
              </a:lnSpc>
              <a:spcBef>
                <a:spcPts val="30"/>
              </a:spcBef>
              <a:spcAft>
                <a:spcPts val="0"/>
              </a:spcAft>
              <a:buNone/>
            </a:pPr>
            <a:endParaRPr lang="en-US" sz="1900" dirty="0">
              <a:solidFill>
                <a:srgbClr val="663300"/>
              </a:solidFill>
              <a:effectLst/>
              <a:latin typeface="Arial" panose="020B0604020202020204" pitchFamily="34" charset="0"/>
              <a:ea typeface="Arial" panose="020B0604020202020204" pitchFamily="34" charset="0"/>
            </a:endParaRPr>
          </a:p>
          <a:p>
            <a:pPr marL="0" marR="0" indent="0">
              <a:lnSpc>
                <a:spcPct val="90000"/>
              </a:lnSpc>
              <a:spcBef>
                <a:spcPts val="30"/>
              </a:spcBef>
              <a:spcAft>
                <a:spcPts val="0"/>
              </a:spcAft>
              <a:buNone/>
            </a:pPr>
            <a:r>
              <a:rPr lang="en-US" sz="1900" b="1" dirty="0">
                <a:solidFill>
                  <a:srgbClr val="663300"/>
                </a:solidFill>
                <a:effectLst/>
                <a:latin typeface="Times New Roman" panose="02020603050405020304" pitchFamily="18" charset="0"/>
                <a:ea typeface="Arial" panose="020B0604020202020204" pitchFamily="34" charset="0"/>
              </a:rPr>
              <a:t>All other offices and ministries are considered </a:t>
            </a:r>
            <a:r>
              <a:rPr lang="en-US" sz="1900" b="1" i="1" dirty="0">
                <a:solidFill>
                  <a:srgbClr val="3399FF"/>
                </a:solidFill>
                <a:effectLst/>
                <a:latin typeface="Times New Roman" panose="02020603050405020304" pitchFamily="18" charset="0"/>
                <a:ea typeface="Arial" panose="020B0604020202020204" pitchFamily="34" charset="0"/>
              </a:rPr>
              <a:t>‘help ministries’</a:t>
            </a:r>
            <a:r>
              <a:rPr lang="en-US" sz="1900" b="1" i="1" dirty="0">
                <a:solidFill>
                  <a:srgbClr val="00B050"/>
                </a:solidFill>
                <a:effectLst/>
                <a:latin typeface="Times New Roman" panose="02020603050405020304" pitchFamily="18" charset="0"/>
                <a:ea typeface="Arial" panose="020B0604020202020204" pitchFamily="34" charset="0"/>
              </a:rPr>
              <a:t> </a:t>
            </a:r>
            <a:r>
              <a:rPr lang="en-US" sz="1900" b="1" dirty="0">
                <a:solidFill>
                  <a:srgbClr val="663300"/>
                </a:solidFill>
                <a:effectLst/>
                <a:latin typeface="Times New Roman" panose="02020603050405020304" pitchFamily="18" charset="0"/>
                <a:ea typeface="Arial" panose="020B0604020202020204" pitchFamily="34" charset="0"/>
              </a:rPr>
              <a:t>because the Bible does not define or address them. Hence, they must be accountable to the Pastor and Deacons.</a:t>
            </a:r>
            <a:endParaRPr lang="en-US" sz="1900" dirty="0">
              <a:solidFill>
                <a:srgbClr val="663300"/>
              </a:solidFill>
              <a:effectLst/>
              <a:latin typeface="Arial" panose="020B0604020202020204" pitchFamily="34" charset="0"/>
              <a:ea typeface="Arial" panose="020B0604020202020204" pitchFamily="34" charset="0"/>
            </a:endParaRPr>
          </a:p>
          <a:p>
            <a:pPr>
              <a:lnSpc>
                <a:spcPct val="90000"/>
              </a:lnSpc>
            </a:pPr>
            <a:endParaRPr lang="en-US" sz="1900" dirty="0">
              <a:solidFill>
                <a:srgbClr val="262626"/>
              </a:solidFill>
            </a:endParaRPr>
          </a:p>
        </p:txBody>
      </p:sp>
      <p:pic>
        <p:nvPicPr>
          <p:cNvPr id="5" name="Picture 4" descr="A picture containing logo&#10;&#10;Description automatically generated">
            <a:extLst>
              <a:ext uri="{FF2B5EF4-FFF2-40B4-BE49-F238E27FC236}">
                <a16:creationId xmlns:a16="http://schemas.microsoft.com/office/drawing/2014/main" id="{F6F0D3FF-7B45-4AA7-A212-40103A1B2C0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9512" y="1885797"/>
            <a:ext cx="2907601" cy="2907601"/>
          </a:xfrm>
          <a:prstGeom prst="rect">
            <a:avLst/>
          </a:prstGeom>
        </p:spPr>
      </p:pic>
      <p:sp>
        <p:nvSpPr>
          <p:cNvPr id="4" name="Footer Placeholder 3">
            <a:extLst>
              <a:ext uri="{FF2B5EF4-FFF2-40B4-BE49-F238E27FC236}">
                <a16:creationId xmlns:a16="http://schemas.microsoft.com/office/drawing/2014/main" id="{511026CC-5605-4F57-9EBB-BE07B5EE174C}"/>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322125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70ED-EE3A-4139-8E24-C9048EF47055}"/>
              </a:ext>
            </a:extLst>
          </p:cNvPr>
          <p:cNvSpPr>
            <a:spLocks noGrp="1"/>
          </p:cNvSpPr>
          <p:nvPr>
            <p:ph type="title"/>
          </p:nvPr>
        </p:nvSpPr>
        <p:spPr>
          <a:xfrm>
            <a:off x="971551" y="982132"/>
            <a:ext cx="2745042" cy="1325373"/>
          </a:xfrm>
        </p:spPr>
        <p:txBody>
          <a:bodyPr anchor="b">
            <a:normAutofit/>
          </a:bodyPr>
          <a:lstStyle/>
          <a:p>
            <a:r>
              <a:rPr lang="en-US" sz="3600" b="1" dirty="0">
                <a:solidFill>
                  <a:srgbClr val="663300"/>
                </a:solidFill>
              </a:rPr>
              <a:t>Distinctives</a:t>
            </a:r>
          </a:p>
        </p:txBody>
      </p:sp>
      <p:sp>
        <p:nvSpPr>
          <p:cNvPr id="3" name="Content Placeholder 2">
            <a:extLst>
              <a:ext uri="{FF2B5EF4-FFF2-40B4-BE49-F238E27FC236}">
                <a16:creationId xmlns:a16="http://schemas.microsoft.com/office/drawing/2014/main" id="{6C28C51C-FBA4-4918-86B3-ACDC0175B045}"/>
              </a:ext>
            </a:extLst>
          </p:cNvPr>
          <p:cNvSpPr>
            <a:spLocks noGrp="1"/>
          </p:cNvSpPr>
          <p:nvPr>
            <p:ph idx="1"/>
          </p:nvPr>
        </p:nvSpPr>
        <p:spPr>
          <a:xfrm>
            <a:off x="971550" y="2493774"/>
            <a:ext cx="2745043" cy="3382094"/>
          </a:xfrm>
        </p:spPr>
        <p:txBody>
          <a:bodyPr>
            <a:noAutofit/>
          </a:bodyPr>
          <a:lstStyle/>
          <a:p>
            <a:r>
              <a:rPr lang="en-US" sz="2000" dirty="0">
                <a:solidFill>
                  <a:srgbClr val="663300"/>
                </a:solidFill>
                <a:effectLst/>
                <a:latin typeface="Arial" panose="020B0604020202020204" pitchFamily="34" charset="0"/>
                <a:ea typeface="Arial" panose="020B0604020202020204" pitchFamily="34" charset="0"/>
              </a:rPr>
              <a:t>Baptists believe in </a:t>
            </a:r>
            <a:r>
              <a:rPr lang="en-US" sz="2000" b="1" u="sng" dirty="0">
                <a:solidFill>
                  <a:srgbClr val="663300"/>
                </a:solidFill>
                <a:effectLst/>
                <a:latin typeface="Arial" panose="020B0604020202020204" pitchFamily="34" charset="0"/>
                <a:ea typeface="Arial" panose="020B0604020202020204" pitchFamily="34" charset="0"/>
              </a:rPr>
              <a:t>congregational church governance</a:t>
            </a:r>
            <a:r>
              <a:rPr lang="en-US" sz="2000" dirty="0">
                <a:solidFill>
                  <a:srgbClr val="663300"/>
                </a:solidFill>
                <a:effectLst/>
                <a:latin typeface="Arial" panose="020B0604020202020204" pitchFamily="34" charset="0"/>
                <a:ea typeface="Arial" panose="020B0604020202020204" pitchFamily="34" charset="0"/>
              </a:rPr>
              <a:t> and the autonomy of </a:t>
            </a:r>
            <a:r>
              <a:rPr lang="en-US" sz="2000" spc="-15" dirty="0">
                <a:solidFill>
                  <a:srgbClr val="663300"/>
                </a:solidFill>
                <a:effectLst/>
                <a:latin typeface="Arial" panose="020B0604020202020204" pitchFamily="34" charset="0"/>
                <a:ea typeface="Arial" panose="020B0604020202020204" pitchFamily="34" charset="0"/>
              </a:rPr>
              <a:t>churches. </a:t>
            </a:r>
          </a:p>
          <a:p>
            <a:r>
              <a:rPr lang="en-US" sz="2000" b="1" u="sng" dirty="0">
                <a:solidFill>
                  <a:srgbClr val="663300"/>
                </a:solidFill>
                <a:effectLst/>
                <a:latin typeface="Arial" panose="020B0604020202020204" pitchFamily="34" charset="0"/>
                <a:ea typeface="Arial" panose="020B0604020202020204" pitchFamily="34" charset="0"/>
              </a:rPr>
              <a:t>Governance is in the hands of the church as a whole</a:t>
            </a:r>
            <a:r>
              <a:rPr lang="en-US" sz="2000" b="1" dirty="0">
                <a:solidFill>
                  <a:srgbClr val="663300"/>
                </a:solidFill>
                <a:latin typeface="Arial" panose="020B0604020202020204" pitchFamily="34" charset="0"/>
                <a:ea typeface="Arial" panose="020B0604020202020204" pitchFamily="34" charset="0"/>
              </a:rPr>
              <a:t>.</a:t>
            </a:r>
            <a:r>
              <a:rPr lang="en-US" sz="2000" dirty="0">
                <a:solidFill>
                  <a:srgbClr val="663300"/>
                </a:solidFill>
                <a:effectLst/>
                <a:latin typeface="Arial" panose="020B0604020202020204" pitchFamily="34" charset="0"/>
                <a:ea typeface="Arial" panose="020B0604020202020204" pitchFamily="34" charset="0"/>
              </a:rPr>
              <a:t> The church has the final authority.</a:t>
            </a:r>
            <a:endParaRPr lang="en-US" sz="2000" dirty="0">
              <a:solidFill>
                <a:srgbClr val="663300"/>
              </a:solidFill>
            </a:endParaRPr>
          </a:p>
        </p:txBody>
      </p:sp>
      <p:pic>
        <p:nvPicPr>
          <p:cNvPr id="5" name="Picture 4" descr="A picture containing blue&#10;&#10;Description automatically generated">
            <a:extLst>
              <a:ext uri="{FF2B5EF4-FFF2-40B4-BE49-F238E27FC236}">
                <a16:creationId xmlns:a16="http://schemas.microsoft.com/office/drawing/2014/main" id="{41972B09-CB06-44B5-ADDB-AEB34EDC95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64001" y="2029157"/>
            <a:ext cx="4102099" cy="2799682"/>
          </a:xfrm>
          <a:prstGeom prst="rect">
            <a:avLst/>
          </a:prstGeom>
          <a:ln w="57150" cmpd="thickThin">
            <a:solidFill>
              <a:srgbClr val="7F7F7F"/>
            </a:solidFill>
            <a:miter lim="800000"/>
          </a:ln>
        </p:spPr>
      </p:pic>
      <p:sp>
        <p:nvSpPr>
          <p:cNvPr id="4" name="Footer Placeholder 3">
            <a:extLst>
              <a:ext uri="{FF2B5EF4-FFF2-40B4-BE49-F238E27FC236}">
                <a16:creationId xmlns:a16="http://schemas.microsoft.com/office/drawing/2014/main" id="{A216585C-338A-4F82-8609-B3A4DDDF07C9}"/>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81152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9970-9EE9-48D3-9007-187932F6793E}"/>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kern="1200" cap="all" spc="200" baseline="0" dirty="0">
                <a:solidFill>
                  <a:schemeClr val="tx1">
                    <a:lumMod val="95000"/>
                    <a:lumOff val="5000"/>
                  </a:schemeClr>
                </a:solidFill>
                <a:latin typeface="+mj-lt"/>
                <a:ea typeface="+mj-ea"/>
                <a:cs typeface="+mj-cs"/>
              </a:rPr>
              <a:t>Romans 12:11</a:t>
            </a:r>
          </a:p>
        </p:txBody>
      </p:sp>
      <p:sp>
        <p:nvSpPr>
          <p:cNvPr id="3" name="Content Placeholder 2">
            <a:extLst>
              <a:ext uri="{FF2B5EF4-FFF2-40B4-BE49-F238E27FC236}">
                <a16:creationId xmlns:a16="http://schemas.microsoft.com/office/drawing/2014/main" id="{6D6D3097-E37C-40A2-A5E2-110C8B623558}"/>
              </a:ext>
            </a:extLst>
          </p:cNvPr>
          <p:cNvSpPr>
            <a:spLocks noGrp="1"/>
          </p:cNvSpPr>
          <p:nvPr>
            <p:ph idx="1"/>
          </p:nvPr>
        </p:nvSpPr>
        <p:spPr>
          <a:xfrm>
            <a:off x="6457950" y="4419600"/>
            <a:ext cx="2400300" cy="2003577"/>
          </a:xfrm>
        </p:spPr>
        <p:txBody>
          <a:bodyPr vert="horz" lIns="91440" tIns="45720" rIns="91440" bIns="45720" rtlCol="0" anchor="ctr">
            <a:noAutofit/>
          </a:bodyPr>
          <a:lstStyle/>
          <a:p>
            <a:pPr marL="0" indent="0">
              <a:lnSpc>
                <a:spcPct val="100000"/>
              </a:lnSpc>
              <a:spcBef>
                <a:spcPts val="0"/>
              </a:spcBef>
              <a:buNone/>
            </a:pPr>
            <a:r>
              <a:rPr lang="en-US" sz="2400" b="1" spc="-55" dirty="0">
                <a:solidFill>
                  <a:srgbClr val="663300"/>
                </a:solidFill>
                <a:effectLst/>
              </a:rPr>
              <a:t>Not slothful in business; fervent in spirit; serving the Lord; (ESV)</a:t>
            </a:r>
            <a:endParaRPr lang="en-US" sz="2400" b="1" dirty="0">
              <a:solidFill>
                <a:srgbClr val="663300"/>
              </a:solidFill>
            </a:endParaRPr>
          </a:p>
        </p:txBody>
      </p:sp>
      <p:pic>
        <p:nvPicPr>
          <p:cNvPr id="5" name="Picture 4" descr="A close up of a sign&#10;&#10;Description automatically generated">
            <a:extLst>
              <a:ext uri="{FF2B5EF4-FFF2-40B4-BE49-F238E27FC236}">
                <a16:creationId xmlns:a16="http://schemas.microsoft.com/office/drawing/2014/main" id="{3F3F04AC-9C28-45F2-ADFB-648FD6DC87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5707" y="1429570"/>
            <a:ext cx="8188233" cy="2352940"/>
          </a:xfrm>
          <a:prstGeom prst="rect">
            <a:avLst/>
          </a:prstGeom>
        </p:spPr>
      </p:pic>
      <p:sp>
        <p:nvSpPr>
          <p:cNvPr id="4" name="Footer Placeholder 3">
            <a:extLst>
              <a:ext uri="{FF2B5EF4-FFF2-40B4-BE49-F238E27FC236}">
                <a16:creationId xmlns:a16="http://schemas.microsoft.com/office/drawing/2014/main" id="{D09A63A4-D962-4AEA-AB6C-1A5C4132ABCD}"/>
              </a:ext>
            </a:extLst>
          </p:cNvPr>
          <p:cNvSpPr>
            <a:spLocks noGrp="1"/>
          </p:cNvSpPr>
          <p:nvPr>
            <p:ph type="ftr" sz="quarter" idx="11"/>
          </p:nvPr>
        </p:nvSpPr>
        <p:spPr/>
        <p:txBody>
          <a:bodyPr/>
          <a:lstStyle/>
          <a:p>
            <a:pPr>
              <a:defRPr/>
            </a:pPr>
            <a:r>
              <a:rPr lang="en-US" altLang="en-US"/>
              <a:t>Brett Snowden, Copyright 2020</a:t>
            </a:r>
            <a:endParaRPr lang="en-US" altLang="en-US" dirty="0"/>
          </a:p>
        </p:txBody>
      </p:sp>
    </p:spTree>
    <p:extLst>
      <p:ext uri="{BB962C8B-B14F-4D97-AF65-F5344CB8AC3E}">
        <p14:creationId xmlns:p14="http://schemas.microsoft.com/office/powerpoint/2010/main" val="2492806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3261</Words>
  <Application>Microsoft Office PowerPoint</Application>
  <PresentationFormat>On-screen Show (4:3)</PresentationFormat>
  <Paragraphs>297</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Courier New</vt:lpstr>
      <vt:lpstr>Garamond</vt:lpstr>
      <vt:lpstr>system-ui</vt:lpstr>
      <vt:lpstr>Times New Roman</vt:lpstr>
      <vt:lpstr>Organic</vt:lpstr>
      <vt:lpstr>Florida East Coast Baptist Association 2020 Virtual Joint Session Moderator Toby Philpart</vt:lpstr>
      <vt:lpstr>Introduction</vt:lpstr>
      <vt:lpstr>OUR VIRTUAL CLASS NORMS</vt:lpstr>
      <vt:lpstr>AGENDA</vt:lpstr>
      <vt:lpstr>BAPTIST DISTINCTIVES</vt:lpstr>
      <vt:lpstr>DEACONESS</vt:lpstr>
      <vt:lpstr>Distinctives</vt:lpstr>
      <vt:lpstr>Distinctives</vt:lpstr>
      <vt:lpstr>Romans 12:11</vt:lpstr>
      <vt:lpstr>TRUSTEES AS OFFICERS IN GOD’S CHURCH</vt:lpstr>
      <vt:lpstr>PowerPoint Presentation</vt:lpstr>
      <vt:lpstr>Defining the Trustee</vt:lpstr>
      <vt:lpstr>STEWARDS</vt:lpstr>
      <vt:lpstr>Marks of a trustee member</vt:lpstr>
      <vt:lpstr>Be a person of god’s word</vt:lpstr>
      <vt:lpstr>John 15:12-16</vt:lpstr>
      <vt:lpstr>Humility</vt:lpstr>
      <vt:lpstr>Spiritual Sensitivity</vt:lpstr>
      <vt:lpstr>Teamwork Capabilities</vt:lpstr>
      <vt:lpstr>openness</vt:lpstr>
      <vt:lpstr>Proverbs 11:14</vt:lpstr>
      <vt:lpstr>Skills in property and financial matters</vt:lpstr>
      <vt:lpstr>PowerPoint Presentation</vt:lpstr>
      <vt:lpstr>Helpful for the ministry</vt:lpstr>
      <vt:lpstr>Romans 12:6-8</vt:lpstr>
      <vt:lpstr>Marks of a Trustee Member</vt:lpstr>
      <vt:lpstr>PowerPoint Presentation</vt:lpstr>
      <vt:lpstr>PowerPoint Presentation</vt:lpstr>
      <vt:lpstr>PowerPoint Presentation</vt:lpstr>
      <vt:lpstr>Ensure Church Building is:</vt:lpstr>
      <vt:lpstr>PowerPoint Presentation</vt:lpstr>
      <vt:lpstr>PowerPoint Presentation</vt:lpstr>
      <vt:lpstr>The 4M Factor</vt:lpstr>
      <vt:lpstr>Management and Administration</vt:lpstr>
      <vt:lpstr>Management Team</vt:lpstr>
      <vt:lpstr>Full Responsibility</vt:lpstr>
      <vt:lpstr>MINISTRY Numbers 4:1-15 Sons and Daughters of Kohath</vt:lpstr>
      <vt:lpstr>In Mission</vt:lpstr>
      <vt:lpstr>FUNCTIONS OF THE TRUSTEE MINISTRY</vt:lpstr>
      <vt:lpstr>PowerPoint Presentation</vt:lpstr>
      <vt:lpstr>Functions of the trustee ministry</vt:lpstr>
      <vt:lpstr>PowerPoint Presentation</vt:lpstr>
      <vt:lpstr>Functions (continued)</vt:lpstr>
      <vt:lpstr>Duties</vt:lpstr>
      <vt:lpstr>The System in Which You Work</vt:lpstr>
      <vt:lpstr>PowerPoint Presentation</vt:lpstr>
      <vt:lpstr>Purpose of a Church Budget</vt:lpstr>
      <vt:lpstr>Cash Flow</vt:lpstr>
      <vt:lpstr>The Mission and the Money</vt:lpstr>
      <vt:lpstr>St. Matthew 10:7-8</vt:lpstr>
      <vt:lpstr>For the Kingdom</vt:lpstr>
      <vt:lpstr>PowerPoint Presentation</vt:lpstr>
      <vt:lpstr>Matthew 6:19-21</vt:lpstr>
      <vt:lpstr>A God Approved Ministry</vt:lpstr>
      <vt:lpstr>APPROVED</vt:lpstr>
      <vt:lpstr>PowerPoint Presentation</vt:lpstr>
      <vt:lpstr>STEWARDSHIP</vt:lpstr>
      <vt:lpstr>Pleasing God, Not Men</vt:lpstr>
      <vt:lpstr>Word of Affirmation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East Coast Baptist Association 2020 Virtual Joint Session Moderator Toby Philpart</dc:title>
  <dc:creator>Brett Snowden</dc:creator>
  <cp:lastModifiedBy>Brett Snowden</cp:lastModifiedBy>
  <cp:revision>2</cp:revision>
  <dcterms:created xsi:type="dcterms:W3CDTF">2020-10-24T12:25:57Z</dcterms:created>
  <dcterms:modified xsi:type="dcterms:W3CDTF">2020-10-27T15:05:52Z</dcterms:modified>
</cp:coreProperties>
</file>